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y="5143500" cx="9144000"/>
  <p:notesSz cx="6858000" cy="9144000"/>
  <p:embeddedFontLst>
    <p:embeddedFont>
      <p:font typeface="Proxima Nova"/>
      <p:regular r:id="rId77"/>
      <p:bold r:id="rId78"/>
      <p:italic r:id="rId79"/>
      <p:boldItalic r:id="rId80"/>
    </p:embeddedFont>
    <p:embeddedFont>
      <p:font typeface="Amatic SC"/>
      <p:regular r:id="rId81"/>
      <p:bold r:id="rId82"/>
    </p:embeddedFont>
    <p:embeddedFont>
      <p:font typeface="Source Code Pro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92EBED7-30C0-41EA-8DA3-8A55AF80D60C}">
  <a:tblStyle styleId="{B92EBED7-30C0-41EA-8DA3-8A55AF80D6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SourceCodePro-bold.fntdata"/><Relationship Id="rId83" Type="http://schemas.openxmlformats.org/officeDocument/2006/relationships/font" Target="fonts/SourceCodePro-regular.fntdata"/><Relationship Id="rId42" Type="http://schemas.openxmlformats.org/officeDocument/2006/relationships/slide" Target="slides/slide37.xml"/><Relationship Id="rId86" Type="http://schemas.openxmlformats.org/officeDocument/2006/relationships/font" Target="fonts/SourceCodePro-boldItalic.fntdata"/><Relationship Id="rId41" Type="http://schemas.openxmlformats.org/officeDocument/2006/relationships/slide" Target="slides/slide36.xml"/><Relationship Id="rId85" Type="http://schemas.openxmlformats.org/officeDocument/2006/relationships/font" Target="fonts/SourceCodePro-italic.fnt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ProximaNova-boldItalic.fntdata"/><Relationship Id="rId82" Type="http://schemas.openxmlformats.org/officeDocument/2006/relationships/font" Target="fonts/AmaticSC-bold.fntdata"/><Relationship Id="rId81" Type="http://schemas.openxmlformats.org/officeDocument/2006/relationships/font" Target="fonts/AmaticSC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ProximaNova-regular.fntdata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ProximaNova-italic.fntdata"/><Relationship Id="rId34" Type="http://schemas.openxmlformats.org/officeDocument/2006/relationships/slide" Target="slides/slide29.xml"/><Relationship Id="rId78" Type="http://schemas.openxmlformats.org/officeDocument/2006/relationships/font" Target="fonts/ProximaNova-bold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f3b9788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2f3b9788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f3b97889d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f3b97889d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dbdac56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dbdac56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e67bc6a3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e67bc6a3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e67bc6a3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e67bc6a3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e67bc6a3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e67bc6a3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dbdac56a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dbdac56a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dbdac56a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dbdac56a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e67bc6a3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e67bc6a3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e6a1ed187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e6a1ed187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e67bc6a3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e67bc6a3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55de6a6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55de6a6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f36d03dd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f36d03dd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e67bc6a3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e67bc6a3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db902a8f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db902a8f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f4896152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f4896152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f4896152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f4896152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db902a8f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db902a8f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dc39893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dc39893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dc398930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dc398930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f02a291d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f02a291d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f4896152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f4896152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f36d03dd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f36d03dd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f02a291d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f02a291d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dc581ad4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dc581ad4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e6f13907a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e6f13907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efdf04ac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efdf04ac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efdf04ac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6efdf04ac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f4896152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f4896152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da85234f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da85234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efdf04ac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6efdf04ac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dc581ad4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dc581ad4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6efdf04ac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6efdf04ac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db902a8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db902a8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6efdf04ac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6efdf04ac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e6f13907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7e6f13907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e76afde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e76afde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6f48961527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6f4896152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e76afde7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7e76afde7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6f4896152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6f4896152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7e7d23b8d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7e7d23b8d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e76afde7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e76afde7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7e7d23b8d6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7e7d23b8d6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6efdf04ac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6efdf04ac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f36d03dd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f36d03dd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efdf04ac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efdf04ac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da85234f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7da85234f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f4896152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f4896152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e6f13907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7e6f13907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6f36d03dd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6f36d03dd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6f46a77e0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6f46a77e0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6f36d03dd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6f36d03dd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6f36d03dd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6f36d03dd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6f46a77e0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6f46a77e0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6f4896152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6f4896152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f36d03dd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f36d03dd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6f4896152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6f4896152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6f4896152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6f4896152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6f4896152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6f4896152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da85234f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da85234f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7e6a1ed18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7e6a1ed18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7e6a1ed187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7e6a1ed18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7e6a1ed187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7e6a1ed187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7e6a1ed187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7e6a1ed187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7e6a1ed187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7e6a1ed187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7e7d23b8d6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7e7d23b8d6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efdf04ac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efdf04ac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7e7d23b8d6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7e7d23b8d6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7e7d23b8d6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7e7d23b8d6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f4896152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f4896152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da85234f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da85234f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ivider">
  <p:cSld name="Blank Divider">
    <p:bg>
      <p:bgPr>
        <a:solidFill>
          <a:srgbClr val="221F1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joshi98kishan@gmail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youtube.com/watch?v=V3j8X-0aE_g" TargetMode="External"/><Relationship Id="rId4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youtube.com/watch?v=oa9-GQCTUS4" TargetMode="External"/><Relationship Id="rId4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8NSSPkCJLsE" TargetMode="External"/><Relationship Id="rId4" Type="http://schemas.openxmlformats.org/officeDocument/2006/relationships/image" Target="../media/image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9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png"/><Relationship Id="rId4" Type="http://schemas.openxmlformats.org/officeDocument/2006/relationships/image" Target="../media/image21.png"/><Relationship Id="rId5" Type="http://schemas.openxmlformats.org/officeDocument/2006/relationships/image" Target="../media/image46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4.jpg"/><Relationship Id="rId4" Type="http://schemas.openxmlformats.org/officeDocument/2006/relationships/image" Target="../media/image48.png"/><Relationship Id="rId5" Type="http://schemas.openxmlformats.org/officeDocument/2006/relationships/image" Target="../media/image2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3.png"/><Relationship Id="rId4" Type="http://schemas.openxmlformats.org/officeDocument/2006/relationships/image" Target="../media/image21.png"/><Relationship Id="rId5" Type="http://schemas.openxmlformats.org/officeDocument/2006/relationships/image" Target="../media/image46.png"/><Relationship Id="rId6" Type="http://schemas.openxmlformats.org/officeDocument/2006/relationships/image" Target="../media/image2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7.png"/><Relationship Id="rId4" Type="http://schemas.openxmlformats.org/officeDocument/2006/relationships/image" Target="../media/image25.gif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5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7.png"/><Relationship Id="rId4" Type="http://schemas.openxmlformats.org/officeDocument/2006/relationships/image" Target="../media/image25.gif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6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1.gif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7.png"/><Relationship Id="rId4" Type="http://schemas.openxmlformats.org/officeDocument/2006/relationships/image" Target="../media/image12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5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7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21F1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6472125" y="0"/>
            <a:ext cx="26718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77925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idx="4294967295" type="ctrTitle"/>
          </p:nvPr>
        </p:nvSpPr>
        <p:spPr>
          <a:xfrm>
            <a:off x="128175" y="1270850"/>
            <a:ext cx="6035100" cy="14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000">
                <a:solidFill>
                  <a:srgbClr val="F5F5F1"/>
                </a:solidFill>
                <a:latin typeface="Proxima Nova"/>
                <a:ea typeface="Proxima Nova"/>
                <a:cs typeface="Proxima Nova"/>
                <a:sym typeface="Proxima Nova"/>
              </a:rPr>
              <a:t>Machine Learning - Made Simple</a:t>
            </a:r>
            <a:endParaRPr sz="3000"/>
          </a:p>
        </p:txBody>
      </p:sp>
      <p:sp>
        <p:nvSpPr>
          <p:cNvPr id="60" name="Google Shape;60;p14"/>
          <p:cNvSpPr txBox="1"/>
          <p:nvPr/>
        </p:nvSpPr>
        <p:spPr>
          <a:xfrm>
            <a:off x="650675" y="4224477"/>
            <a:ext cx="52554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1"/>
              </a:buClr>
              <a:buFont typeface="Proxima Nova"/>
              <a:buNone/>
            </a:pPr>
            <a:r>
              <a:rPr lang="en" sz="1200">
                <a:solidFill>
                  <a:srgbClr val="F5F5F1"/>
                </a:solidFill>
                <a:latin typeface="Proxima Nova"/>
                <a:ea typeface="Proxima Nova"/>
                <a:cs typeface="Proxima Nova"/>
                <a:sym typeface="Proxima Nova"/>
              </a:rPr>
              <a:t>Kishan Joshi</a:t>
            </a:r>
            <a:r>
              <a:rPr lang="en" sz="1200">
                <a:solidFill>
                  <a:srgbClr val="F5F5F1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" sz="1200">
                <a:solidFill>
                  <a:srgbClr val="F5F5F1"/>
                </a:solidFill>
                <a:latin typeface="Proxima Nova"/>
                <a:ea typeface="Proxima Nova"/>
                <a:cs typeface="Proxima Nova"/>
                <a:sym typeface="Proxima Nova"/>
              </a:rPr>
              <a:t>@joshi98kishan)</a:t>
            </a:r>
            <a:endParaRPr sz="1200">
              <a:solidFill>
                <a:srgbClr val="F5F5F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1"/>
              </a:buClr>
              <a:buFont typeface="Proxima Nova"/>
              <a:buNone/>
            </a:pP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joshi98kishan@gmail.com</a:t>
            </a:r>
            <a:endParaRPr sz="1200">
              <a:solidFill>
                <a:srgbClr val="F5F5F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650675" y="4360800"/>
            <a:ext cx="0" cy="452100"/>
          </a:xfrm>
          <a:prstGeom prst="straightConnector1">
            <a:avLst/>
          </a:prstGeom>
          <a:noFill/>
          <a:ln cap="flat" cmpd="sng" w="28575">
            <a:solidFill>
              <a:srgbClr val="6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3"/>
          <p:cNvSpPr txBox="1"/>
          <p:nvPr>
            <p:ph idx="4294967295" type="ctrTitle"/>
          </p:nvPr>
        </p:nvSpPr>
        <p:spPr>
          <a:xfrm>
            <a:off x="685800" y="1437005"/>
            <a:ext cx="7772400" cy="19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Real-World</a:t>
            </a:r>
            <a:endParaRPr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Machine Learning Applications</a:t>
            </a:r>
            <a:endParaRPr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4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3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 Recommendations</a:t>
            </a:r>
            <a:endParaRPr sz="33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00" y="1006475"/>
            <a:ext cx="8749799" cy="413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/>
          <p:nvPr/>
        </p:nvSpPr>
        <p:spPr>
          <a:xfrm rot="10393473">
            <a:off x="1829817" y="2369226"/>
            <a:ext cx="1591817" cy="261631"/>
          </a:xfrm>
          <a:prstGeom prst="rightArrow">
            <a:avLst>
              <a:gd fmla="val 15082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5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3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Virtual Assistant</a:t>
            </a:r>
            <a:endParaRPr sz="33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00" y="1113475"/>
            <a:ext cx="8749800" cy="40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6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3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Portrait</a:t>
            </a:r>
            <a:r>
              <a:rPr lang="en" sz="33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 Mode</a:t>
            </a:r>
            <a:endParaRPr sz="33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2800" y="1006475"/>
            <a:ext cx="3349743" cy="39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7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3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Spam Filtering</a:t>
            </a:r>
            <a:endParaRPr sz="33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00" y="1110900"/>
            <a:ext cx="8749801" cy="34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/>
          <p:nvPr/>
        </p:nvSpPr>
        <p:spPr>
          <a:xfrm rot="10393473">
            <a:off x="1963142" y="2324776"/>
            <a:ext cx="1591817" cy="261631"/>
          </a:xfrm>
          <a:prstGeom prst="rightArrow">
            <a:avLst>
              <a:gd fmla="val 15082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8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3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Language Translation</a:t>
            </a:r>
            <a:endParaRPr sz="33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675" y="1051100"/>
            <a:ext cx="5126750" cy="384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9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3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Deep Fake</a:t>
            </a:r>
            <a:endParaRPr sz="33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1" name="Google Shape;161;p29" title="Deep-Fak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0262" y="1181100"/>
            <a:ext cx="5163475" cy="38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0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3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Gym Pose Estimation</a:t>
            </a:r>
            <a:endParaRPr sz="33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8" name="Google Shape;168;p30" title="Gym Pose Estima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3550" y="900775"/>
            <a:ext cx="5550625" cy="416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1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3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Self Driving Car</a:t>
            </a:r>
            <a:endParaRPr sz="33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Source: https://www.tesla.com/autopilotAI" id="175" name="Google Shape;175;p31" title="Tesla’s unreleased FSD Fully Self Driving Autopilot sees using PyTorch!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9037" y="1006475"/>
            <a:ext cx="5445925" cy="40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2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3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Blindness Detection</a:t>
            </a:r>
            <a:endParaRPr sz="33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850" y="923400"/>
            <a:ext cx="7772400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4294967295" type="ctrTitle"/>
          </p:nvPr>
        </p:nvSpPr>
        <p:spPr>
          <a:xfrm>
            <a:off x="1071200" y="1823700"/>
            <a:ext cx="7772400" cy="13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Slides posted on </a:t>
            </a:r>
            <a:endParaRPr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Twitter @joshi98kishan</a:t>
            </a:r>
            <a:endParaRPr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875" y="135813"/>
            <a:ext cx="8346125" cy="50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4"/>
          <p:cNvSpPr txBox="1"/>
          <p:nvPr>
            <p:ph idx="4294967295" type="ctrTitle"/>
          </p:nvPr>
        </p:nvSpPr>
        <p:spPr>
          <a:xfrm>
            <a:off x="1149625" y="1635805"/>
            <a:ext cx="7772400" cy="19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t/>
            </a:r>
            <a:endParaRPr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Traditional Programming </a:t>
            </a:r>
            <a:endParaRPr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             vs </a:t>
            </a:r>
            <a:endParaRPr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Machine Learning</a:t>
            </a:r>
            <a:endParaRPr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5"/>
          <p:cNvSpPr txBox="1"/>
          <p:nvPr>
            <p:ph idx="4294967295" type="ctrTitle"/>
          </p:nvPr>
        </p:nvSpPr>
        <p:spPr>
          <a:xfrm>
            <a:off x="825025" y="96450"/>
            <a:ext cx="77724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t/>
            </a:r>
            <a:endParaRPr sz="3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t/>
            </a:r>
            <a:endParaRPr sz="3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t/>
            </a:r>
            <a:endParaRPr sz="3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400" u="sng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Fizzbuzz</a:t>
            </a:r>
            <a:r>
              <a:rPr lang="en" sz="3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 with Traditional Programming</a:t>
            </a:r>
            <a:endParaRPr sz="3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1" name="Google Shape;201;p35"/>
          <p:cNvSpPr txBox="1"/>
          <p:nvPr/>
        </p:nvSpPr>
        <p:spPr>
          <a:xfrm>
            <a:off x="1049250" y="1257175"/>
            <a:ext cx="6490500" cy="3528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def fizzbuzz(n):</a:t>
            </a:r>
            <a:endParaRPr sz="24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if n % 3 == 0 and n % 5 == 0:</a:t>
            </a:r>
            <a:endParaRPr sz="24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	return 'FizzBuzz'</a:t>
            </a:r>
            <a:endParaRPr sz="24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elif n % 3 == 0:</a:t>
            </a:r>
            <a:endParaRPr sz="24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	return 'Fizz'</a:t>
            </a:r>
            <a:endParaRPr sz="24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elif n % 5 == 0:</a:t>
            </a:r>
            <a:endParaRPr sz="24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	return 'Buzz'</a:t>
            </a:r>
            <a:endParaRPr sz="24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else:</a:t>
            </a:r>
            <a:endParaRPr sz="24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	return 'Other'</a:t>
            </a:r>
            <a:endParaRPr sz="24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6"/>
          <p:cNvSpPr txBox="1"/>
          <p:nvPr/>
        </p:nvSpPr>
        <p:spPr>
          <a:xfrm>
            <a:off x="2959425" y="166625"/>
            <a:ext cx="29994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Proxima Nova"/>
                <a:ea typeface="Proxima Nova"/>
                <a:cs typeface="Proxima Nova"/>
                <a:sym typeface="Proxima Nova"/>
              </a:rPr>
              <a:t>y = f(x)</a:t>
            </a:r>
            <a:endParaRPr b="1" sz="7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" name="Google Shape;208;p36"/>
          <p:cNvSpPr/>
          <p:nvPr/>
        </p:nvSpPr>
        <p:spPr>
          <a:xfrm>
            <a:off x="3415125" y="2488425"/>
            <a:ext cx="2088000" cy="138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f</a:t>
            </a:r>
            <a:endParaRPr sz="7200"/>
          </a:p>
        </p:txBody>
      </p:sp>
      <p:cxnSp>
        <p:nvCxnSpPr>
          <p:cNvPr id="209" name="Google Shape;209;p36"/>
          <p:cNvCxnSpPr>
            <a:endCxn id="208" idx="1"/>
          </p:cNvCxnSpPr>
          <p:nvPr/>
        </p:nvCxnSpPr>
        <p:spPr>
          <a:xfrm flipH="1" rot="10800000">
            <a:off x="2270325" y="3182775"/>
            <a:ext cx="11448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36"/>
          <p:cNvCxnSpPr/>
          <p:nvPr/>
        </p:nvCxnSpPr>
        <p:spPr>
          <a:xfrm flipH="1" rot="10800000">
            <a:off x="5503125" y="3174375"/>
            <a:ext cx="11448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36"/>
          <p:cNvSpPr txBox="1"/>
          <p:nvPr/>
        </p:nvSpPr>
        <p:spPr>
          <a:xfrm>
            <a:off x="1477575" y="2543950"/>
            <a:ext cx="10026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Source Code Pro"/>
                <a:ea typeface="Source Code Pro"/>
                <a:cs typeface="Source Code Pro"/>
                <a:sym typeface="Source Code Pro"/>
              </a:rPr>
              <a:t>x</a:t>
            </a:r>
            <a:endParaRPr sz="6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2" name="Google Shape;212;p36"/>
          <p:cNvSpPr txBox="1"/>
          <p:nvPr/>
        </p:nvSpPr>
        <p:spPr>
          <a:xfrm>
            <a:off x="6752425" y="2543950"/>
            <a:ext cx="10026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Source Code Pro"/>
                <a:ea typeface="Source Code Pro"/>
                <a:cs typeface="Source Code Pro"/>
                <a:sym typeface="Source Code Pro"/>
              </a:rPr>
              <a:t>y</a:t>
            </a:r>
            <a:endParaRPr sz="6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3" name="Google Shape;213;p36"/>
          <p:cNvSpPr txBox="1"/>
          <p:nvPr/>
        </p:nvSpPr>
        <p:spPr>
          <a:xfrm>
            <a:off x="1119175" y="3410575"/>
            <a:ext cx="19638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(Integer)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" name="Google Shape;214;p36"/>
          <p:cNvSpPr txBox="1"/>
          <p:nvPr/>
        </p:nvSpPr>
        <p:spPr>
          <a:xfrm>
            <a:off x="6496925" y="3596250"/>
            <a:ext cx="1527900" cy="14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{ ‘Fizz’, 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  ‘Buzz’,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 ‘FizzBuzz’,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 ‘Other’ }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7"/>
          <p:cNvSpPr/>
          <p:nvPr/>
        </p:nvSpPr>
        <p:spPr>
          <a:xfrm>
            <a:off x="856669" y="663429"/>
            <a:ext cx="2004575" cy="1953275"/>
          </a:xfrm>
          <a:custGeom>
            <a:rect b="b" l="l" r="r" t="t"/>
            <a:pathLst>
              <a:path extrusionOk="0" h="78131" w="80183">
                <a:moveTo>
                  <a:pt x="3352" y="22290"/>
                </a:moveTo>
                <a:cubicBezTo>
                  <a:pt x="5293" y="18523"/>
                  <a:pt x="8424" y="13069"/>
                  <a:pt x="12181" y="9569"/>
                </a:cubicBezTo>
                <a:cubicBezTo>
                  <a:pt x="15939" y="6069"/>
                  <a:pt x="19972" y="2772"/>
                  <a:pt x="25897" y="1291"/>
                </a:cubicBezTo>
                <a:cubicBezTo>
                  <a:pt x="31822" y="-190"/>
                  <a:pt x="40684" y="-401"/>
                  <a:pt x="47730" y="682"/>
                </a:cubicBezTo>
                <a:cubicBezTo>
                  <a:pt x="54776" y="1766"/>
                  <a:pt x="63505" y="5052"/>
                  <a:pt x="68171" y="7792"/>
                </a:cubicBezTo>
                <a:cubicBezTo>
                  <a:pt x="72837" y="10532"/>
                  <a:pt x="73948" y="14310"/>
                  <a:pt x="75725" y="17124"/>
                </a:cubicBezTo>
                <a:cubicBezTo>
                  <a:pt x="77503" y="19938"/>
                  <a:pt x="78170" y="19938"/>
                  <a:pt x="78836" y="24678"/>
                </a:cubicBezTo>
                <a:cubicBezTo>
                  <a:pt x="79503" y="29418"/>
                  <a:pt x="80909" y="39194"/>
                  <a:pt x="79724" y="45563"/>
                </a:cubicBezTo>
                <a:cubicBezTo>
                  <a:pt x="78539" y="51932"/>
                  <a:pt x="74837" y="58153"/>
                  <a:pt x="71726" y="62893"/>
                </a:cubicBezTo>
                <a:cubicBezTo>
                  <a:pt x="68616" y="67633"/>
                  <a:pt x="67282" y="71484"/>
                  <a:pt x="61061" y="74002"/>
                </a:cubicBezTo>
                <a:cubicBezTo>
                  <a:pt x="54840" y="76520"/>
                  <a:pt x="42373" y="78694"/>
                  <a:pt x="34399" y="78001"/>
                </a:cubicBezTo>
                <a:cubicBezTo>
                  <a:pt x="26425" y="77309"/>
                  <a:pt x="18507" y="72956"/>
                  <a:pt x="13215" y="69847"/>
                </a:cubicBezTo>
                <a:cubicBezTo>
                  <a:pt x="7923" y="66738"/>
                  <a:pt x="4820" y="63543"/>
                  <a:pt x="2648" y="59347"/>
                </a:cubicBezTo>
                <a:cubicBezTo>
                  <a:pt x="476" y="55152"/>
                  <a:pt x="535" y="49203"/>
                  <a:pt x="183" y="44674"/>
                </a:cubicBezTo>
                <a:cubicBezTo>
                  <a:pt x="-169" y="40145"/>
                  <a:pt x="7" y="35903"/>
                  <a:pt x="535" y="32172"/>
                </a:cubicBezTo>
                <a:cubicBezTo>
                  <a:pt x="1063" y="28441"/>
                  <a:pt x="1411" y="26057"/>
                  <a:pt x="3352" y="22290"/>
                </a:cubicBezTo>
                <a:close/>
              </a:path>
            </a:pathLst>
          </a:cu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1" name="Google Shape;221;p37"/>
          <p:cNvSpPr txBox="1"/>
          <p:nvPr/>
        </p:nvSpPr>
        <p:spPr>
          <a:xfrm>
            <a:off x="1172300" y="1124850"/>
            <a:ext cx="4776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99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2" name="Google Shape;222;p37"/>
          <p:cNvSpPr txBox="1"/>
          <p:nvPr/>
        </p:nvSpPr>
        <p:spPr>
          <a:xfrm>
            <a:off x="1072600" y="1926450"/>
            <a:ext cx="4776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18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3" name="Google Shape;223;p37"/>
          <p:cNvSpPr txBox="1"/>
          <p:nvPr/>
        </p:nvSpPr>
        <p:spPr>
          <a:xfrm>
            <a:off x="1696175" y="963100"/>
            <a:ext cx="4776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12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4" name="Google Shape;224;p37"/>
          <p:cNvSpPr txBox="1"/>
          <p:nvPr/>
        </p:nvSpPr>
        <p:spPr>
          <a:xfrm>
            <a:off x="2107100" y="1390050"/>
            <a:ext cx="4776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66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5" name="Google Shape;225;p37"/>
          <p:cNvSpPr txBox="1"/>
          <p:nvPr/>
        </p:nvSpPr>
        <p:spPr>
          <a:xfrm>
            <a:off x="1836088" y="2043238"/>
            <a:ext cx="4776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69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6" name="Google Shape;226;p37"/>
          <p:cNvSpPr txBox="1"/>
          <p:nvPr/>
        </p:nvSpPr>
        <p:spPr>
          <a:xfrm>
            <a:off x="1550202" y="1584050"/>
            <a:ext cx="5475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102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7" name="Google Shape;227;p37"/>
          <p:cNvSpPr txBox="1"/>
          <p:nvPr/>
        </p:nvSpPr>
        <p:spPr>
          <a:xfrm>
            <a:off x="1472275" y="319025"/>
            <a:ext cx="8415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ource Code Pro"/>
                <a:ea typeface="Source Code Pro"/>
                <a:cs typeface="Source Code Pro"/>
                <a:sym typeface="Source Code Pro"/>
              </a:rPr>
              <a:t>Fizz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" name="Google Shape;228;p37"/>
          <p:cNvSpPr/>
          <p:nvPr/>
        </p:nvSpPr>
        <p:spPr>
          <a:xfrm>
            <a:off x="5757869" y="757817"/>
            <a:ext cx="2004575" cy="1953275"/>
          </a:xfrm>
          <a:custGeom>
            <a:rect b="b" l="l" r="r" t="t"/>
            <a:pathLst>
              <a:path extrusionOk="0" h="78131" w="80183">
                <a:moveTo>
                  <a:pt x="3352" y="22290"/>
                </a:moveTo>
                <a:cubicBezTo>
                  <a:pt x="5293" y="18523"/>
                  <a:pt x="8424" y="13069"/>
                  <a:pt x="12181" y="9569"/>
                </a:cubicBezTo>
                <a:cubicBezTo>
                  <a:pt x="15939" y="6069"/>
                  <a:pt x="19972" y="2772"/>
                  <a:pt x="25897" y="1291"/>
                </a:cubicBezTo>
                <a:cubicBezTo>
                  <a:pt x="31822" y="-190"/>
                  <a:pt x="40684" y="-401"/>
                  <a:pt x="47730" y="682"/>
                </a:cubicBezTo>
                <a:cubicBezTo>
                  <a:pt x="54776" y="1766"/>
                  <a:pt x="63505" y="5052"/>
                  <a:pt x="68171" y="7792"/>
                </a:cubicBezTo>
                <a:cubicBezTo>
                  <a:pt x="72837" y="10532"/>
                  <a:pt x="73948" y="14310"/>
                  <a:pt x="75725" y="17124"/>
                </a:cubicBezTo>
                <a:cubicBezTo>
                  <a:pt x="77503" y="19938"/>
                  <a:pt x="78170" y="19938"/>
                  <a:pt x="78836" y="24678"/>
                </a:cubicBezTo>
                <a:cubicBezTo>
                  <a:pt x="79503" y="29418"/>
                  <a:pt x="80909" y="39194"/>
                  <a:pt x="79724" y="45563"/>
                </a:cubicBezTo>
                <a:cubicBezTo>
                  <a:pt x="78539" y="51932"/>
                  <a:pt x="74837" y="58153"/>
                  <a:pt x="71726" y="62893"/>
                </a:cubicBezTo>
                <a:cubicBezTo>
                  <a:pt x="68616" y="67633"/>
                  <a:pt x="67282" y="71484"/>
                  <a:pt x="61061" y="74002"/>
                </a:cubicBezTo>
                <a:cubicBezTo>
                  <a:pt x="54840" y="76520"/>
                  <a:pt x="42373" y="78694"/>
                  <a:pt x="34399" y="78001"/>
                </a:cubicBezTo>
                <a:cubicBezTo>
                  <a:pt x="26425" y="77309"/>
                  <a:pt x="18507" y="72956"/>
                  <a:pt x="13215" y="69847"/>
                </a:cubicBezTo>
                <a:cubicBezTo>
                  <a:pt x="7923" y="66738"/>
                  <a:pt x="4820" y="63543"/>
                  <a:pt x="2648" y="59347"/>
                </a:cubicBezTo>
                <a:cubicBezTo>
                  <a:pt x="476" y="55152"/>
                  <a:pt x="535" y="49203"/>
                  <a:pt x="183" y="44674"/>
                </a:cubicBezTo>
                <a:cubicBezTo>
                  <a:pt x="-169" y="40145"/>
                  <a:pt x="7" y="35903"/>
                  <a:pt x="535" y="32172"/>
                </a:cubicBezTo>
                <a:cubicBezTo>
                  <a:pt x="1063" y="28441"/>
                  <a:pt x="1411" y="26057"/>
                  <a:pt x="3352" y="22290"/>
                </a:cubicBezTo>
                <a:close/>
              </a:path>
            </a:pathLst>
          </a:cu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9" name="Google Shape;229;p37"/>
          <p:cNvSpPr txBox="1"/>
          <p:nvPr/>
        </p:nvSpPr>
        <p:spPr>
          <a:xfrm>
            <a:off x="6073500" y="1219238"/>
            <a:ext cx="4776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95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0" name="Google Shape;230;p37"/>
          <p:cNvSpPr txBox="1"/>
          <p:nvPr/>
        </p:nvSpPr>
        <p:spPr>
          <a:xfrm>
            <a:off x="5973800" y="2020838"/>
            <a:ext cx="4776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1" name="Google Shape;231;p37"/>
          <p:cNvSpPr txBox="1"/>
          <p:nvPr/>
        </p:nvSpPr>
        <p:spPr>
          <a:xfrm>
            <a:off x="6597375" y="1057488"/>
            <a:ext cx="4776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2" name="Google Shape;232;p37"/>
          <p:cNvSpPr txBox="1"/>
          <p:nvPr/>
        </p:nvSpPr>
        <p:spPr>
          <a:xfrm>
            <a:off x="7008300" y="1484438"/>
            <a:ext cx="4776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65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3" name="Google Shape;233;p37"/>
          <p:cNvSpPr txBox="1"/>
          <p:nvPr/>
        </p:nvSpPr>
        <p:spPr>
          <a:xfrm>
            <a:off x="6737288" y="2137625"/>
            <a:ext cx="4776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65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6451402" y="1678438"/>
            <a:ext cx="5475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100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6373475" y="413413"/>
            <a:ext cx="8415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ource Code Pro"/>
                <a:ea typeface="Source Code Pro"/>
                <a:cs typeface="Source Code Pro"/>
                <a:sym typeface="Source Code Pro"/>
              </a:rPr>
              <a:t>Buzz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" name="Google Shape;236;p37"/>
          <p:cNvSpPr/>
          <p:nvPr/>
        </p:nvSpPr>
        <p:spPr>
          <a:xfrm>
            <a:off x="932681" y="3169129"/>
            <a:ext cx="2004575" cy="1953275"/>
          </a:xfrm>
          <a:custGeom>
            <a:rect b="b" l="l" r="r" t="t"/>
            <a:pathLst>
              <a:path extrusionOk="0" h="78131" w="80183">
                <a:moveTo>
                  <a:pt x="3352" y="22290"/>
                </a:moveTo>
                <a:cubicBezTo>
                  <a:pt x="5293" y="18523"/>
                  <a:pt x="8424" y="13069"/>
                  <a:pt x="12181" y="9569"/>
                </a:cubicBezTo>
                <a:cubicBezTo>
                  <a:pt x="15939" y="6069"/>
                  <a:pt x="19972" y="2772"/>
                  <a:pt x="25897" y="1291"/>
                </a:cubicBezTo>
                <a:cubicBezTo>
                  <a:pt x="31822" y="-190"/>
                  <a:pt x="40684" y="-401"/>
                  <a:pt x="47730" y="682"/>
                </a:cubicBezTo>
                <a:cubicBezTo>
                  <a:pt x="54776" y="1766"/>
                  <a:pt x="63505" y="5052"/>
                  <a:pt x="68171" y="7792"/>
                </a:cubicBezTo>
                <a:cubicBezTo>
                  <a:pt x="72837" y="10532"/>
                  <a:pt x="73948" y="14310"/>
                  <a:pt x="75725" y="17124"/>
                </a:cubicBezTo>
                <a:cubicBezTo>
                  <a:pt x="77503" y="19938"/>
                  <a:pt x="78170" y="19938"/>
                  <a:pt x="78836" y="24678"/>
                </a:cubicBezTo>
                <a:cubicBezTo>
                  <a:pt x="79503" y="29418"/>
                  <a:pt x="80909" y="39194"/>
                  <a:pt x="79724" y="45563"/>
                </a:cubicBezTo>
                <a:cubicBezTo>
                  <a:pt x="78539" y="51932"/>
                  <a:pt x="74837" y="58153"/>
                  <a:pt x="71726" y="62893"/>
                </a:cubicBezTo>
                <a:cubicBezTo>
                  <a:pt x="68616" y="67633"/>
                  <a:pt x="67282" y="71484"/>
                  <a:pt x="61061" y="74002"/>
                </a:cubicBezTo>
                <a:cubicBezTo>
                  <a:pt x="54840" y="76520"/>
                  <a:pt x="42373" y="78694"/>
                  <a:pt x="34399" y="78001"/>
                </a:cubicBezTo>
                <a:cubicBezTo>
                  <a:pt x="26425" y="77309"/>
                  <a:pt x="18507" y="72956"/>
                  <a:pt x="13215" y="69847"/>
                </a:cubicBezTo>
                <a:cubicBezTo>
                  <a:pt x="7923" y="66738"/>
                  <a:pt x="4820" y="63543"/>
                  <a:pt x="2648" y="59347"/>
                </a:cubicBezTo>
                <a:cubicBezTo>
                  <a:pt x="476" y="55152"/>
                  <a:pt x="535" y="49203"/>
                  <a:pt x="183" y="44674"/>
                </a:cubicBezTo>
                <a:cubicBezTo>
                  <a:pt x="-169" y="40145"/>
                  <a:pt x="7" y="35903"/>
                  <a:pt x="535" y="32172"/>
                </a:cubicBezTo>
                <a:cubicBezTo>
                  <a:pt x="1063" y="28441"/>
                  <a:pt x="1411" y="26057"/>
                  <a:pt x="3352" y="22290"/>
                </a:cubicBezTo>
                <a:close/>
              </a:path>
            </a:pathLst>
          </a:cu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7" name="Google Shape;237;p37"/>
          <p:cNvSpPr txBox="1"/>
          <p:nvPr/>
        </p:nvSpPr>
        <p:spPr>
          <a:xfrm>
            <a:off x="1248313" y="3630550"/>
            <a:ext cx="4776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75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8" name="Google Shape;238;p37"/>
          <p:cNvSpPr txBox="1"/>
          <p:nvPr/>
        </p:nvSpPr>
        <p:spPr>
          <a:xfrm>
            <a:off x="1148613" y="4432150"/>
            <a:ext cx="4776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90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9" name="Google Shape;239;p37"/>
          <p:cNvSpPr txBox="1"/>
          <p:nvPr/>
        </p:nvSpPr>
        <p:spPr>
          <a:xfrm>
            <a:off x="1772188" y="3468800"/>
            <a:ext cx="4776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15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0" name="Google Shape;240;p37"/>
          <p:cNvSpPr txBox="1"/>
          <p:nvPr/>
        </p:nvSpPr>
        <p:spPr>
          <a:xfrm>
            <a:off x="2183127" y="3895750"/>
            <a:ext cx="5475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135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1" name="Google Shape;241;p37"/>
          <p:cNvSpPr txBox="1"/>
          <p:nvPr/>
        </p:nvSpPr>
        <p:spPr>
          <a:xfrm>
            <a:off x="1912100" y="4548938"/>
            <a:ext cx="4776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45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2" name="Google Shape;242;p37"/>
          <p:cNvSpPr txBox="1"/>
          <p:nvPr/>
        </p:nvSpPr>
        <p:spPr>
          <a:xfrm>
            <a:off x="1626214" y="4089750"/>
            <a:ext cx="5475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105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3" name="Google Shape;243;p37"/>
          <p:cNvSpPr txBox="1"/>
          <p:nvPr/>
        </p:nvSpPr>
        <p:spPr>
          <a:xfrm>
            <a:off x="1240008" y="2836900"/>
            <a:ext cx="13899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ource Code Pro"/>
                <a:ea typeface="Source Code Pro"/>
                <a:cs typeface="Source Code Pro"/>
                <a:sym typeface="Source Code Pro"/>
              </a:rPr>
              <a:t>FizzBuzz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4" name="Google Shape;244;p37"/>
          <p:cNvSpPr/>
          <p:nvPr/>
        </p:nvSpPr>
        <p:spPr>
          <a:xfrm>
            <a:off x="5929094" y="3135192"/>
            <a:ext cx="2004575" cy="1953275"/>
          </a:xfrm>
          <a:custGeom>
            <a:rect b="b" l="l" r="r" t="t"/>
            <a:pathLst>
              <a:path extrusionOk="0" h="78131" w="80183">
                <a:moveTo>
                  <a:pt x="3352" y="22290"/>
                </a:moveTo>
                <a:cubicBezTo>
                  <a:pt x="5293" y="18523"/>
                  <a:pt x="8424" y="13069"/>
                  <a:pt x="12181" y="9569"/>
                </a:cubicBezTo>
                <a:cubicBezTo>
                  <a:pt x="15939" y="6069"/>
                  <a:pt x="19972" y="2772"/>
                  <a:pt x="25897" y="1291"/>
                </a:cubicBezTo>
                <a:cubicBezTo>
                  <a:pt x="31822" y="-190"/>
                  <a:pt x="40684" y="-401"/>
                  <a:pt x="47730" y="682"/>
                </a:cubicBezTo>
                <a:cubicBezTo>
                  <a:pt x="54776" y="1766"/>
                  <a:pt x="63505" y="5052"/>
                  <a:pt x="68171" y="7792"/>
                </a:cubicBezTo>
                <a:cubicBezTo>
                  <a:pt x="72837" y="10532"/>
                  <a:pt x="73948" y="14310"/>
                  <a:pt x="75725" y="17124"/>
                </a:cubicBezTo>
                <a:cubicBezTo>
                  <a:pt x="77503" y="19938"/>
                  <a:pt x="78170" y="19938"/>
                  <a:pt x="78836" y="24678"/>
                </a:cubicBezTo>
                <a:cubicBezTo>
                  <a:pt x="79503" y="29418"/>
                  <a:pt x="80909" y="39194"/>
                  <a:pt x="79724" y="45563"/>
                </a:cubicBezTo>
                <a:cubicBezTo>
                  <a:pt x="78539" y="51932"/>
                  <a:pt x="74837" y="58153"/>
                  <a:pt x="71726" y="62893"/>
                </a:cubicBezTo>
                <a:cubicBezTo>
                  <a:pt x="68616" y="67633"/>
                  <a:pt x="67282" y="71484"/>
                  <a:pt x="61061" y="74002"/>
                </a:cubicBezTo>
                <a:cubicBezTo>
                  <a:pt x="54840" y="76520"/>
                  <a:pt x="42373" y="78694"/>
                  <a:pt x="34399" y="78001"/>
                </a:cubicBezTo>
                <a:cubicBezTo>
                  <a:pt x="26425" y="77309"/>
                  <a:pt x="18507" y="72956"/>
                  <a:pt x="13215" y="69847"/>
                </a:cubicBezTo>
                <a:cubicBezTo>
                  <a:pt x="7923" y="66738"/>
                  <a:pt x="4820" y="63543"/>
                  <a:pt x="2648" y="59347"/>
                </a:cubicBezTo>
                <a:cubicBezTo>
                  <a:pt x="476" y="55152"/>
                  <a:pt x="535" y="49203"/>
                  <a:pt x="183" y="44674"/>
                </a:cubicBezTo>
                <a:cubicBezTo>
                  <a:pt x="-169" y="40145"/>
                  <a:pt x="7" y="35903"/>
                  <a:pt x="535" y="32172"/>
                </a:cubicBezTo>
                <a:cubicBezTo>
                  <a:pt x="1063" y="28441"/>
                  <a:pt x="1411" y="26057"/>
                  <a:pt x="3352" y="22290"/>
                </a:cubicBezTo>
                <a:close/>
              </a:path>
            </a:pathLst>
          </a:cu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5" name="Google Shape;245;p37"/>
          <p:cNvSpPr txBox="1"/>
          <p:nvPr/>
        </p:nvSpPr>
        <p:spPr>
          <a:xfrm>
            <a:off x="6244725" y="3596613"/>
            <a:ext cx="4776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97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6" name="Google Shape;246;p37"/>
          <p:cNvSpPr txBox="1"/>
          <p:nvPr/>
        </p:nvSpPr>
        <p:spPr>
          <a:xfrm>
            <a:off x="6145025" y="4398213"/>
            <a:ext cx="4776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68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6768600" y="3434863"/>
            <a:ext cx="4776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8" name="Google Shape;248;p37"/>
          <p:cNvSpPr txBox="1"/>
          <p:nvPr/>
        </p:nvSpPr>
        <p:spPr>
          <a:xfrm>
            <a:off x="7179525" y="3861813"/>
            <a:ext cx="4776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53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9" name="Google Shape;249;p37"/>
          <p:cNvSpPr txBox="1"/>
          <p:nvPr/>
        </p:nvSpPr>
        <p:spPr>
          <a:xfrm>
            <a:off x="6908513" y="4515000"/>
            <a:ext cx="4776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71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0" name="Google Shape;250;p37"/>
          <p:cNvSpPr txBox="1"/>
          <p:nvPr/>
        </p:nvSpPr>
        <p:spPr>
          <a:xfrm>
            <a:off x="6622627" y="4055813"/>
            <a:ext cx="5475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67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1" name="Google Shape;251;p37"/>
          <p:cNvSpPr txBox="1"/>
          <p:nvPr/>
        </p:nvSpPr>
        <p:spPr>
          <a:xfrm>
            <a:off x="6451400" y="2790800"/>
            <a:ext cx="9348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ource Code Pro"/>
                <a:ea typeface="Source Code Pro"/>
                <a:cs typeface="Source Code Pro"/>
                <a:sym typeface="Source Code Pro"/>
              </a:rPr>
              <a:t>Other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2" name="Google Shape;252;p37"/>
          <p:cNvSpPr txBox="1"/>
          <p:nvPr/>
        </p:nvSpPr>
        <p:spPr>
          <a:xfrm>
            <a:off x="3005213" y="2365250"/>
            <a:ext cx="26847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f(150) = ?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8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400" u="sng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Fizzbuzz</a:t>
            </a:r>
            <a:r>
              <a:rPr lang="en" sz="3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 with Machine Learning</a:t>
            </a:r>
            <a:endParaRPr sz="3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9" name="Google Shape;259;p38"/>
          <p:cNvSpPr txBox="1"/>
          <p:nvPr/>
        </p:nvSpPr>
        <p:spPr>
          <a:xfrm>
            <a:off x="980350" y="1150025"/>
            <a:ext cx="7638000" cy="3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Get the training data and testing data.</a:t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Data preprocessing</a:t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Build a model</a:t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Train the model</a:t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Evaluate the model</a:t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9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Training Data</a:t>
            </a:r>
            <a:endParaRPr sz="3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66" name="Google Shape;266;p39"/>
          <p:cNvGraphicFramePr/>
          <p:nvPr/>
        </p:nvGraphicFramePr>
        <p:xfrm>
          <a:off x="2167325" y="1006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{B92EBED7-30C0-41EA-8DA3-8A55AF80D60C}</a:tableStyleId>
              </a:tblPr>
              <a:tblGrid>
                <a:gridCol w="2336925"/>
                <a:gridCol w="2336925"/>
              </a:tblGrid>
              <a:tr h="58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Input</a:t>
                      </a:r>
                      <a:endParaRPr b="1"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Output (Label)</a:t>
                      </a:r>
                      <a:endParaRPr b="1" sz="2400"/>
                    </a:p>
                  </a:txBody>
                  <a:tcPr marT="91425" marB="91425" marR="91425" marL="91425"/>
                </a:tc>
              </a:tr>
              <a:tr h="58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101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Other</a:t>
                      </a:r>
                      <a:endParaRPr sz="2400"/>
                    </a:p>
                  </a:txBody>
                  <a:tcPr marT="91425" marB="91425" marR="91425" marL="91425"/>
                </a:tc>
              </a:tr>
              <a:tr h="58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110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Buzz</a:t>
                      </a:r>
                      <a:endParaRPr sz="2400"/>
                    </a:p>
                  </a:txBody>
                  <a:tcPr marT="91425" marB="91425" marR="91425" marL="91425"/>
                </a:tc>
              </a:tr>
              <a:tr h="58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981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Fizz</a:t>
                      </a:r>
                      <a:endParaRPr sz="2400"/>
                    </a:p>
                  </a:txBody>
                  <a:tcPr marT="91425" marB="91425" marR="91425" marL="91425"/>
                </a:tc>
              </a:tr>
              <a:tr h="58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990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FizzBuzz</a:t>
                      </a:r>
                      <a:endParaRPr sz="2400"/>
                    </a:p>
                  </a:txBody>
                  <a:tcPr marT="91425" marB="91425" marR="91425" marL="91425"/>
                </a:tc>
              </a:tr>
              <a:tr h="58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1000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Buzz</a:t>
                      </a:r>
                      <a:endParaRPr sz="24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67" name="Google Shape;267;p39"/>
          <p:cNvGraphicFramePr/>
          <p:nvPr/>
        </p:nvGraphicFramePr>
        <p:xfrm>
          <a:off x="2167350" y="4543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{B92EBED7-30C0-41EA-8DA3-8A55AF80D60C}</a:tableStyleId>
              </a:tblPr>
              <a:tblGrid>
                <a:gridCol w="2336925"/>
                <a:gridCol w="2336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...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...</a:t>
                      </a:r>
                      <a:endParaRPr sz="24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0"/>
          <p:cNvSpPr txBox="1"/>
          <p:nvPr>
            <p:ph idx="4294967295" type="ctrTitle"/>
          </p:nvPr>
        </p:nvSpPr>
        <p:spPr>
          <a:xfrm>
            <a:off x="796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Data Preprocessing</a:t>
            </a:r>
            <a:endParaRPr sz="3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74" name="Google Shape;274;p40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{B92EBED7-30C0-41EA-8DA3-8A55AF80D60C}</a:tableStyleId>
              </a:tblPr>
              <a:tblGrid>
                <a:gridCol w="1520875"/>
                <a:gridCol w="1520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Label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Encoded Label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Fizz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Buzz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FizzBuzz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Other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75" name="Google Shape;275;p40"/>
          <p:cNvGraphicFramePr/>
          <p:nvPr/>
        </p:nvGraphicFramePr>
        <p:xfrm>
          <a:off x="4757550" y="131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{B92EBED7-30C0-41EA-8DA3-8A55AF80D60C}</a:tableStyleId>
              </a:tblPr>
              <a:tblGrid>
                <a:gridCol w="1949950"/>
                <a:gridCol w="1949950"/>
              </a:tblGrid>
              <a:tr h="65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Input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Output (Label)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47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101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7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7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981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7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990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7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1000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76" name="Google Shape;276;p40"/>
          <p:cNvGraphicFramePr/>
          <p:nvPr/>
        </p:nvGraphicFramePr>
        <p:xfrm>
          <a:off x="4757550" y="432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{B92EBED7-30C0-41EA-8DA3-8A55AF80D60C}</a:tableStyleId>
              </a:tblPr>
              <a:tblGrid>
                <a:gridCol w="1949950"/>
                <a:gridCol w="1949950"/>
              </a:tblGrid>
              <a:tr h="20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1"/>
          <p:cNvSpPr txBox="1"/>
          <p:nvPr>
            <p:ph idx="4294967295" type="ctrTitle"/>
          </p:nvPr>
        </p:nvSpPr>
        <p:spPr>
          <a:xfrm>
            <a:off x="411200" y="0"/>
            <a:ext cx="2411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Build a model</a:t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3" name="Google Shape;283;p41"/>
          <p:cNvSpPr/>
          <p:nvPr/>
        </p:nvSpPr>
        <p:spPr>
          <a:xfrm>
            <a:off x="1089350" y="1237000"/>
            <a:ext cx="1117200" cy="63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Function1</a:t>
            </a:r>
            <a:endParaRPr/>
          </a:p>
        </p:txBody>
      </p:sp>
      <p:sp>
        <p:nvSpPr>
          <p:cNvPr id="284" name="Google Shape;284;p41"/>
          <p:cNvSpPr/>
          <p:nvPr/>
        </p:nvSpPr>
        <p:spPr>
          <a:xfrm>
            <a:off x="3967575" y="1237000"/>
            <a:ext cx="1117200" cy="63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</a:t>
            </a:r>
            <a:r>
              <a:rPr lang="en"/>
              <a:t>2</a:t>
            </a:r>
            <a:endParaRPr/>
          </a:p>
        </p:txBody>
      </p:sp>
      <p:cxnSp>
        <p:nvCxnSpPr>
          <p:cNvPr id="285" name="Google Shape;285;p41"/>
          <p:cNvCxnSpPr/>
          <p:nvPr/>
        </p:nvCxnSpPr>
        <p:spPr>
          <a:xfrm flipH="1" rot="10800000">
            <a:off x="2206550" y="1545625"/>
            <a:ext cx="7347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" name="Google Shape;286;p41"/>
          <p:cNvSpPr txBox="1"/>
          <p:nvPr/>
        </p:nvSpPr>
        <p:spPr>
          <a:xfrm>
            <a:off x="412075" y="1606400"/>
            <a:ext cx="803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Input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87" name="Google Shape;287;p41"/>
          <p:cNvSpPr txBox="1"/>
          <p:nvPr/>
        </p:nvSpPr>
        <p:spPr>
          <a:xfrm>
            <a:off x="2090525" y="1609700"/>
            <a:ext cx="1332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(-∞, +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∞)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88" name="Google Shape;288;p41"/>
          <p:cNvCxnSpPr/>
          <p:nvPr/>
        </p:nvCxnSpPr>
        <p:spPr>
          <a:xfrm flipH="1" rot="10800000">
            <a:off x="3241250" y="1545625"/>
            <a:ext cx="7347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41"/>
          <p:cNvCxnSpPr/>
          <p:nvPr/>
        </p:nvCxnSpPr>
        <p:spPr>
          <a:xfrm flipH="1" rot="10800000">
            <a:off x="5106350" y="1545725"/>
            <a:ext cx="7347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" name="Google Shape;290;p41"/>
          <p:cNvSpPr txBox="1"/>
          <p:nvPr/>
        </p:nvSpPr>
        <p:spPr>
          <a:xfrm>
            <a:off x="3197275" y="1609700"/>
            <a:ext cx="803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Input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1" name="Google Shape;291;p41"/>
          <p:cNvSpPr txBox="1"/>
          <p:nvPr/>
        </p:nvSpPr>
        <p:spPr>
          <a:xfrm>
            <a:off x="5081950" y="1572200"/>
            <a:ext cx="9006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{ C1,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C2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  … }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2" name="Google Shape;292;p41"/>
          <p:cNvSpPr/>
          <p:nvPr/>
        </p:nvSpPr>
        <p:spPr>
          <a:xfrm>
            <a:off x="2975175" y="3422600"/>
            <a:ext cx="1569000" cy="96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Function </a:t>
            </a:r>
            <a:r>
              <a:rPr lang="en" sz="1800"/>
              <a:t>2</a:t>
            </a:r>
            <a:endParaRPr sz="1800"/>
          </a:p>
        </p:txBody>
      </p:sp>
      <p:cxnSp>
        <p:nvCxnSpPr>
          <p:cNvPr id="293" name="Google Shape;293;p41"/>
          <p:cNvCxnSpPr/>
          <p:nvPr/>
        </p:nvCxnSpPr>
        <p:spPr>
          <a:xfrm flipH="1" rot="10800000">
            <a:off x="1957750" y="3902325"/>
            <a:ext cx="10173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41"/>
          <p:cNvCxnSpPr/>
          <p:nvPr/>
        </p:nvCxnSpPr>
        <p:spPr>
          <a:xfrm flipH="1" rot="10800000">
            <a:off x="4544175" y="3897650"/>
            <a:ext cx="10173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p41"/>
          <p:cNvSpPr txBox="1"/>
          <p:nvPr/>
        </p:nvSpPr>
        <p:spPr>
          <a:xfrm>
            <a:off x="498175" y="3633825"/>
            <a:ext cx="1459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Input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(A Integer)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6" name="Google Shape;296;p41"/>
          <p:cNvSpPr txBox="1"/>
          <p:nvPr/>
        </p:nvSpPr>
        <p:spPr>
          <a:xfrm>
            <a:off x="5561675" y="3678275"/>
            <a:ext cx="3753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{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Fizz, Buzz, FizzBuzz, Other }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97" name="Google Shape;297;p41"/>
          <p:cNvCxnSpPr/>
          <p:nvPr/>
        </p:nvCxnSpPr>
        <p:spPr>
          <a:xfrm flipH="1" rot="10800000">
            <a:off x="422100" y="2343875"/>
            <a:ext cx="86901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41"/>
          <p:cNvCxnSpPr/>
          <p:nvPr/>
        </p:nvCxnSpPr>
        <p:spPr>
          <a:xfrm flipH="1" rot="10800000">
            <a:off x="451475" y="942875"/>
            <a:ext cx="86706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41"/>
          <p:cNvCxnSpPr/>
          <p:nvPr/>
        </p:nvCxnSpPr>
        <p:spPr>
          <a:xfrm>
            <a:off x="3118725" y="942975"/>
            <a:ext cx="0" cy="14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41"/>
          <p:cNvCxnSpPr/>
          <p:nvPr/>
        </p:nvCxnSpPr>
        <p:spPr>
          <a:xfrm>
            <a:off x="422100" y="947925"/>
            <a:ext cx="9900" cy="139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41"/>
          <p:cNvCxnSpPr/>
          <p:nvPr/>
        </p:nvCxnSpPr>
        <p:spPr>
          <a:xfrm>
            <a:off x="5982500" y="942975"/>
            <a:ext cx="0" cy="14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41"/>
          <p:cNvCxnSpPr/>
          <p:nvPr/>
        </p:nvCxnSpPr>
        <p:spPr>
          <a:xfrm>
            <a:off x="552625" y="1546363"/>
            <a:ext cx="5643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" name="Google Shape;303;p41"/>
          <p:cNvSpPr txBox="1"/>
          <p:nvPr/>
        </p:nvSpPr>
        <p:spPr>
          <a:xfrm>
            <a:off x="2508875" y="492825"/>
            <a:ext cx="511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Select the function according to your problem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4" name="Google Shape;3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317" y="1074551"/>
            <a:ext cx="1449907" cy="9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1"/>
          <p:cNvSpPr txBox="1"/>
          <p:nvPr/>
        </p:nvSpPr>
        <p:spPr>
          <a:xfrm>
            <a:off x="5982500" y="2044475"/>
            <a:ext cx="1699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Universal Function</a:t>
            </a:r>
            <a:endParaRPr/>
          </a:p>
        </p:txBody>
      </p:sp>
      <p:cxnSp>
        <p:nvCxnSpPr>
          <p:cNvPr id="306" name="Google Shape;306;p41"/>
          <p:cNvCxnSpPr/>
          <p:nvPr/>
        </p:nvCxnSpPr>
        <p:spPr>
          <a:xfrm>
            <a:off x="9112200" y="942975"/>
            <a:ext cx="0" cy="14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41"/>
          <p:cNvSpPr txBox="1"/>
          <p:nvPr/>
        </p:nvSpPr>
        <p:spPr>
          <a:xfrm>
            <a:off x="542075" y="2815353"/>
            <a:ext cx="8690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We will select the function 2, as we need output in the form of classes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08" name="Google Shape;308;p41"/>
          <p:cNvCxnSpPr/>
          <p:nvPr/>
        </p:nvCxnSpPr>
        <p:spPr>
          <a:xfrm>
            <a:off x="7702450" y="942975"/>
            <a:ext cx="0" cy="14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41"/>
          <p:cNvSpPr txBox="1"/>
          <p:nvPr/>
        </p:nvSpPr>
        <p:spPr>
          <a:xfrm>
            <a:off x="7828675" y="1311475"/>
            <a:ext cx="12834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ource Code Pro"/>
                <a:ea typeface="Source Code Pro"/>
                <a:cs typeface="Source Code Pro"/>
                <a:sym typeface="Source Code Pro"/>
              </a:rPr>
              <a:t>...</a:t>
            </a:r>
            <a:endParaRPr sz="3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2"/>
          <p:cNvSpPr txBox="1"/>
          <p:nvPr/>
        </p:nvSpPr>
        <p:spPr>
          <a:xfrm>
            <a:off x="888725" y="844300"/>
            <a:ext cx="7465200" cy="3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Proxima Nova"/>
                <a:ea typeface="Proxima Nova"/>
                <a:cs typeface="Proxima Nova"/>
                <a:sym typeface="Proxima Nova"/>
              </a:rPr>
              <a:t>Note</a:t>
            </a: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 : In Machine Learning, we refer function as a </a:t>
            </a:r>
            <a:r>
              <a:rPr b="1" lang="en" sz="3600">
                <a:latin typeface="Proxima Nova"/>
                <a:ea typeface="Proxima Nova"/>
                <a:cs typeface="Proxima Nova"/>
                <a:sym typeface="Proxima Nova"/>
              </a:rPr>
              <a:t>model</a:t>
            </a: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. So, instead of calling it a function we will call it a model.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91" y="49700"/>
            <a:ext cx="58316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3"/>
          <p:cNvSpPr/>
          <p:nvPr/>
        </p:nvSpPr>
        <p:spPr>
          <a:xfrm>
            <a:off x="4066500" y="2533350"/>
            <a:ext cx="1038600" cy="96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2</a:t>
            </a:r>
            <a:endParaRPr/>
          </a:p>
        </p:txBody>
      </p:sp>
      <p:cxnSp>
        <p:nvCxnSpPr>
          <p:cNvPr id="322" name="Google Shape;322;p43"/>
          <p:cNvCxnSpPr/>
          <p:nvPr/>
        </p:nvCxnSpPr>
        <p:spPr>
          <a:xfrm flipH="1" rot="10800000">
            <a:off x="3446139" y="3013075"/>
            <a:ext cx="6204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43"/>
          <p:cNvCxnSpPr/>
          <p:nvPr/>
        </p:nvCxnSpPr>
        <p:spPr>
          <a:xfrm flipH="1" rot="10800000">
            <a:off x="5105097" y="3013075"/>
            <a:ext cx="6204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" name="Google Shape;324;p43"/>
          <p:cNvSpPr txBox="1"/>
          <p:nvPr/>
        </p:nvSpPr>
        <p:spPr>
          <a:xfrm>
            <a:off x="2371475" y="2831500"/>
            <a:ext cx="1294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Input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(e.g 101)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5" name="Google Shape;325;p43"/>
          <p:cNvSpPr txBox="1"/>
          <p:nvPr/>
        </p:nvSpPr>
        <p:spPr>
          <a:xfrm>
            <a:off x="5643549" y="2656400"/>
            <a:ext cx="1038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Pred</a:t>
            </a: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icted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Output 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(e.g. 2)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aphicFrame>
        <p:nvGraphicFramePr>
          <p:cNvPr id="326" name="Google Shape;326;p43"/>
          <p:cNvGraphicFramePr/>
          <p:nvPr/>
        </p:nvGraphicFramePr>
        <p:xfrm>
          <a:off x="607175" y="139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{B92EBED7-30C0-41EA-8DA3-8A55AF80D60C}</a:tableStyleId>
              </a:tblPr>
              <a:tblGrid>
                <a:gridCol w="700175"/>
                <a:gridCol w="700175"/>
              </a:tblGrid>
              <a:tr h="63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Input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Output (Label)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452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52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52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981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52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990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52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1000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27" name="Google Shape;327;p43"/>
          <p:cNvGraphicFramePr/>
          <p:nvPr/>
        </p:nvGraphicFramePr>
        <p:xfrm>
          <a:off x="607175" y="428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{B92EBED7-30C0-41EA-8DA3-8A55AF80D60C}</a:tableStyleId>
              </a:tblPr>
              <a:tblGrid>
                <a:gridCol w="700175"/>
                <a:gridCol w="700175"/>
              </a:tblGrid>
              <a:tr h="20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8" name="Google Shape;328;p43"/>
          <p:cNvSpPr/>
          <p:nvPr/>
        </p:nvSpPr>
        <p:spPr>
          <a:xfrm>
            <a:off x="7471575" y="2486251"/>
            <a:ext cx="1346700" cy="105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if model has given correct output</a:t>
            </a:r>
            <a:endParaRPr/>
          </a:p>
        </p:txBody>
      </p:sp>
      <p:cxnSp>
        <p:nvCxnSpPr>
          <p:cNvPr id="329" name="Google Shape;329;p43"/>
          <p:cNvCxnSpPr>
            <a:endCxn id="321" idx="2"/>
          </p:cNvCxnSpPr>
          <p:nvPr/>
        </p:nvCxnSpPr>
        <p:spPr>
          <a:xfrm rot="10800000">
            <a:off x="4585800" y="3495150"/>
            <a:ext cx="9900" cy="9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43"/>
          <p:cNvCxnSpPr>
            <a:stCxn id="328" idx="2"/>
            <a:endCxn id="321" idx="2"/>
          </p:cNvCxnSpPr>
          <p:nvPr/>
        </p:nvCxnSpPr>
        <p:spPr>
          <a:xfrm flipH="1" rot="5400000">
            <a:off x="6341775" y="1739101"/>
            <a:ext cx="47100" cy="3559200"/>
          </a:xfrm>
          <a:prstGeom prst="bentConnector3">
            <a:avLst>
              <a:gd fmla="val -1823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43"/>
          <p:cNvCxnSpPr/>
          <p:nvPr/>
        </p:nvCxnSpPr>
        <p:spPr>
          <a:xfrm flipH="1" rot="10800000">
            <a:off x="6764050" y="3008400"/>
            <a:ext cx="7206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43"/>
          <p:cNvSpPr/>
          <p:nvPr/>
        </p:nvSpPr>
        <p:spPr>
          <a:xfrm>
            <a:off x="2042650" y="1391550"/>
            <a:ext cx="293700" cy="3245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3"/>
          <p:cNvSpPr/>
          <p:nvPr/>
        </p:nvSpPr>
        <p:spPr>
          <a:xfrm>
            <a:off x="2058225" y="1393625"/>
            <a:ext cx="248700" cy="3245400"/>
          </a:xfrm>
          <a:prstGeom prst="rightBrace">
            <a:avLst>
              <a:gd fmla="val 50000" name="adj1"/>
              <a:gd fmla="val 1901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4" name="Google Shape;334;p43"/>
          <p:cNvCxnSpPr>
            <a:stCxn id="335" idx="3"/>
            <a:endCxn id="328" idx="0"/>
          </p:cNvCxnSpPr>
          <p:nvPr/>
        </p:nvCxnSpPr>
        <p:spPr>
          <a:xfrm>
            <a:off x="3677675" y="2022775"/>
            <a:ext cx="4467300" cy="463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43"/>
          <p:cNvCxnSpPr>
            <a:endCxn id="328" idx="0"/>
          </p:cNvCxnSpPr>
          <p:nvPr/>
        </p:nvCxnSpPr>
        <p:spPr>
          <a:xfrm flipH="1">
            <a:off x="8144925" y="2020651"/>
            <a:ext cx="7200" cy="46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43"/>
          <p:cNvSpPr txBox="1"/>
          <p:nvPr/>
        </p:nvSpPr>
        <p:spPr>
          <a:xfrm>
            <a:off x="2382875" y="1748425"/>
            <a:ext cx="1294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True Output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7" name="Google Shape;337;p43"/>
          <p:cNvSpPr txBox="1"/>
          <p:nvPr/>
        </p:nvSpPr>
        <p:spPr>
          <a:xfrm>
            <a:off x="5643550" y="4351150"/>
            <a:ext cx="1120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Feedback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8" name="Google Shape;338;p43"/>
          <p:cNvSpPr txBox="1"/>
          <p:nvPr>
            <p:ph idx="4294967295" type="ctrTitle"/>
          </p:nvPr>
        </p:nvSpPr>
        <p:spPr>
          <a:xfrm>
            <a:off x="796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Train a model</a:t>
            </a:r>
            <a:endParaRPr sz="3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4"/>
          <p:cNvSpPr/>
          <p:nvPr/>
        </p:nvSpPr>
        <p:spPr>
          <a:xfrm>
            <a:off x="4066500" y="2533350"/>
            <a:ext cx="1038600" cy="96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2</a:t>
            </a:r>
            <a:endParaRPr/>
          </a:p>
        </p:txBody>
      </p:sp>
      <p:cxnSp>
        <p:nvCxnSpPr>
          <p:cNvPr id="345" name="Google Shape;345;p44"/>
          <p:cNvCxnSpPr/>
          <p:nvPr/>
        </p:nvCxnSpPr>
        <p:spPr>
          <a:xfrm flipH="1" rot="10800000">
            <a:off x="3446139" y="3013075"/>
            <a:ext cx="6204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" name="Google Shape;346;p44"/>
          <p:cNvCxnSpPr/>
          <p:nvPr/>
        </p:nvCxnSpPr>
        <p:spPr>
          <a:xfrm flipH="1" rot="10800000">
            <a:off x="5105097" y="3013075"/>
            <a:ext cx="6204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" name="Google Shape;347;p44"/>
          <p:cNvSpPr txBox="1"/>
          <p:nvPr/>
        </p:nvSpPr>
        <p:spPr>
          <a:xfrm>
            <a:off x="2371475" y="2831500"/>
            <a:ext cx="1294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Input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(e.g 101)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48" name="Google Shape;348;p44"/>
          <p:cNvSpPr txBox="1"/>
          <p:nvPr/>
        </p:nvSpPr>
        <p:spPr>
          <a:xfrm>
            <a:off x="5643549" y="2656400"/>
            <a:ext cx="1038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Predicted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Output 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(e.g. 2)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aphicFrame>
        <p:nvGraphicFramePr>
          <p:cNvPr id="349" name="Google Shape;349;p44"/>
          <p:cNvGraphicFramePr/>
          <p:nvPr/>
        </p:nvGraphicFramePr>
        <p:xfrm>
          <a:off x="607175" y="139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{B92EBED7-30C0-41EA-8DA3-8A55AF80D60C}</a:tableStyleId>
              </a:tblPr>
              <a:tblGrid>
                <a:gridCol w="700175"/>
                <a:gridCol w="700175"/>
              </a:tblGrid>
              <a:tr h="63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Input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Output (Label)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452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99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52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52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28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52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52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50" name="Google Shape;350;p44"/>
          <p:cNvGraphicFramePr/>
          <p:nvPr/>
        </p:nvGraphicFramePr>
        <p:xfrm>
          <a:off x="607175" y="428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{B92EBED7-30C0-41EA-8DA3-8A55AF80D60C}</a:tableStyleId>
              </a:tblPr>
              <a:tblGrid>
                <a:gridCol w="700175"/>
                <a:gridCol w="700175"/>
              </a:tblGrid>
              <a:tr h="20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1" name="Google Shape;351;p44"/>
          <p:cNvSpPr/>
          <p:nvPr/>
        </p:nvSpPr>
        <p:spPr>
          <a:xfrm>
            <a:off x="7471575" y="2486251"/>
            <a:ext cx="1346700" cy="105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</a:t>
            </a:r>
            <a:endParaRPr/>
          </a:p>
        </p:txBody>
      </p:sp>
      <p:cxnSp>
        <p:nvCxnSpPr>
          <p:cNvPr id="352" name="Google Shape;352;p44"/>
          <p:cNvCxnSpPr/>
          <p:nvPr/>
        </p:nvCxnSpPr>
        <p:spPr>
          <a:xfrm flipH="1" rot="10800000">
            <a:off x="6764050" y="3008400"/>
            <a:ext cx="7206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3" name="Google Shape;353;p44"/>
          <p:cNvSpPr/>
          <p:nvPr/>
        </p:nvSpPr>
        <p:spPr>
          <a:xfrm>
            <a:off x="2042650" y="1391550"/>
            <a:ext cx="293700" cy="3245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4"/>
          <p:cNvSpPr/>
          <p:nvPr/>
        </p:nvSpPr>
        <p:spPr>
          <a:xfrm>
            <a:off x="2058225" y="1393625"/>
            <a:ext cx="248700" cy="3245400"/>
          </a:xfrm>
          <a:prstGeom prst="rightBrace">
            <a:avLst>
              <a:gd fmla="val 50000" name="adj1"/>
              <a:gd fmla="val 1901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5" name="Google Shape;355;p44"/>
          <p:cNvCxnSpPr>
            <a:stCxn id="356" idx="3"/>
            <a:endCxn id="351" idx="0"/>
          </p:cNvCxnSpPr>
          <p:nvPr/>
        </p:nvCxnSpPr>
        <p:spPr>
          <a:xfrm>
            <a:off x="3677675" y="2022775"/>
            <a:ext cx="4467300" cy="463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44"/>
          <p:cNvCxnSpPr>
            <a:endCxn id="351" idx="0"/>
          </p:cNvCxnSpPr>
          <p:nvPr/>
        </p:nvCxnSpPr>
        <p:spPr>
          <a:xfrm flipH="1">
            <a:off x="8144925" y="2020651"/>
            <a:ext cx="7200" cy="46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" name="Google Shape;356;p44"/>
          <p:cNvSpPr txBox="1"/>
          <p:nvPr/>
        </p:nvSpPr>
        <p:spPr>
          <a:xfrm>
            <a:off x="2382875" y="1748425"/>
            <a:ext cx="1294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True Output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58" name="Google Shape;358;p44"/>
          <p:cNvSpPr txBox="1"/>
          <p:nvPr>
            <p:ph idx="4294967295" type="ctrTitle"/>
          </p:nvPr>
        </p:nvSpPr>
        <p:spPr>
          <a:xfrm>
            <a:off x="796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Evaluate</a:t>
            </a:r>
            <a:r>
              <a:rPr lang="en" sz="3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 a model</a:t>
            </a:r>
            <a:endParaRPr sz="3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9" name="Google Shape;359;p44"/>
          <p:cNvSpPr txBox="1"/>
          <p:nvPr/>
        </p:nvSpPr>
        <p:spPr>
          <a:xfrm>
            <a:off x="4402950" y="4044025"/>
            <a:ext cx="4350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Total number of correct predictions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0" name="Google Shape;360;p44"/>
          <p:cNvSpPr txBox="1"/>
          <p:nvPr/>
        </p:nvSpPr>
        <p:spPr>
          <a:xfrm>
            <a:off x="4468275" y="4426600"/>
            <a:ext cx="4350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Total number of samples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361" name="Google Shape;361;p44"/>
          <p:cNvCxnSpPr/>
          <p:nvPr/>
        </p:nvCxnSpPr>
        <p:spPr>
          <a:xfrm flipH="1" rot="10800000">
            <a:off x="4677275" y="4426000"/>
            <a:ext cx="3791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44"/>
          <p:cNvSpPr/>
          <p:nvPr/>
        </p:nvSpPr>
        <p:spPr>
          <a:xfrm>
            <a:off x="4174575" y="4339425"/>
            <a:ext cx="394200" cy="2553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4"/>
          <p:cNvSpPr txBox="1"/>
          <p:nvPr/>
        </p:nvSpPr>
        <p:spPr>
          <a:xfrm>
            <a:off x="2859413" y="4180600"/>
            <a:ext cx="12948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Accuracy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5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5"/>
          <p:cNvSpPr txBox="1"/>
          <p:nvPr>
            <p:ph idx="4294967295" type="ctrTitle"/>
          </p:nvPr>
        </p:nvSpPr>
        <p:spPr>
          <a:xfrm>
            <a:off x="796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Notebook</a:t>
            </a:r>
            <a:endParaRPr sz="3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6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400" u="sng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Chatbot</a:t>
            </a:r>
            <a:r>
              <a:rPr lang="en" sz="3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 with traditional programming</a:t>
            </a:r>
            <a:endParaRPr sz="3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6" name="Google Shape;376;p46"/>
          <p:cNvSpPr txBox="1"/>
          <p:nvPr/>
        </p:nvSpPr>
        <p:spPr>
          <a:xfrm>
            <a:off x="928650" y="1105950"/>
            <a:ext cx="7286700" cy="3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300"/>
              <a:buFont typeface="Proxima Nova"/>
              <a:buChar char="●"/>
            </a:pPr>
            <a:r>
              <a:rPr lang="en" sz="23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Set up the entire vocabulary</a:t>
            </a:r>
            <a:endParaRPr sz="23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300"/>
              <a:buFont typeface="Proxima Nova"/>
              <a:buChar char="●"/>
            </a:pPr>
            <a:r>
              <a:rPr lang="en" sz="23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Figure out the grammatical rules </a:t>
            </a:r>
            <a:endParaRPr sz="23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300"/>
              <a:buFont typeface="Proxima Nova"/>
              <a:buChar char="●"/>
            </a:pPr>
            <a:r>
              <a:rPr lang="en" sz="23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Divide the vocabulary into nouns, verbs and whatever parts of speech there are.</a:t>
            </a:r>
            <a:endParaRPr sz="23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300"/>
              <a:buFont typeface="Proxima Nova"/>
              <a:buChar char="●"/>
            </a:pPr>
            <a:r>
              <a:rPr lang="en" sz="23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Define different rules of sentence structuring for different kinds of tenses.</a:t>
            </a:r>
            <a:endParaRPr sz="23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...</a:t>
            </a:r>
            <a:endParaRPr sz="3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7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7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400" u="sng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Chatbot</a:t>
            </a:r>
            <a:r>
              <a:rPr lang="en" sz="3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 with Machine Learning</a:t>
            </a:r>
            <a:endParaRPr sz="3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3" name="Google Shape;383;p47"/>
          <p:cNvSpPr txBox="1"/>
          <p:nvPr/>
        </p:nvSpPr>
        <p:spPr>
          <a:xfrm>
            <a:off x="1003325" y="1155500"/>
            <a:ext cx="7286700" cy="3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Get the training data and testing data.</a:t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Feature Extraction</a:t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Build a model</a:t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Train the model</a:t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Evaluate the model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013" y="282563"/>
            <a:ext cx="7031975" cy="45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9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Traditional Programming</a:t>
            </a:r>
            <a:endParaRPr sz="3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6" name="Google Shape;396;p49"/>
          <p:cNvSpPr/>
          <p:nvPr/>
        </p:nvSpPr>
        <p:spPr>
          <a:xfrm>
            <a:off x="3108175" y="1798650"/>
            <a:ext cx="2594700" cy="154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Traditional Programming</a:t>
            </a:r>
            <a:endParaRPr sz="2900"/>
          </a:p>
        </p:txBody>
      </p:sp>
      <p:cxnSp>
        <p:nvCxnSpPr>
          <p:cNvPr id="397" name="Google Shape;397;p49"/>
          <p:cNvCxnSpPr/>
          <p:nvPr/>
        </p:nvCxnSpPr>
        <p:spPr>
          <a:xfrm flipH="1" rot="10800000">
            <a:off x="1799325" y="2198325"/>
            <a:ext cx="1293300" cy="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" name="Google Shape;398;p49"/>
          <p:cNvCxnSpPr/>
          <p:nvPr/>
        </p:nvCxnSpPr>
        <p:spPr>
          <a:xfrm flipH="1" rot="10800000">
            <a:off x="1799325" y="2855875"/>
            <a:ext cx="1293300" cy="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p49"/>
          <p:cNvCxnSpPr/>
          <p:nvPr/>
        </p:nvCxnSpPr>
        <p:spPr>
          <a:xfrm flipH="1" rot="10800000">
            <a:off x="5702875" y="2563950"/>
            <a:ext cx="1293300" cy="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" name="Google Shape;400;p49"/>
          <p:cNvSpPr txBox="1"/>
          <p:nvPr/>
        </p:nvSpPr>
        <p:spPr>
          <a:xfrm>
            <a:off x="811775" y="1976825"/>
            <a:ext cx="9720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</a:t>
            </a:r>
            <a:endParaRPr sz="1800"/>
          </a:p>
        </p:txBody>
      </p:sp>
      <p:sp>
        <p:nvSpPr>
          <p:cNvPr id="401" name="Google Shape;401;p49"/>
          <p:cNvSpPr txBox="1"/>
          <p:nvPr/>
        </p:nvSpPr>
        <p:spPr>
          <a:xfrm>
            <a:off x="845850" y="2641800"/>
            <a:ext cx="8190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Rules</a:t>
            </a:r>
            <a:endParaRPr sz="1800"/>
          </a:p>
        </p:txBody>
      </p:sp>
      <p:sp>
        <p:nvSpPr>
          <p:cNvPr id="402" name="Google Shape;402;p49"/>
          <p:cNvSpPr txBox="1"/>
          <p:nvPr/>
        </p:nvSpPr>
        <p:spPr>
          <a:xfrm>
            <a:off x="7072950" y="2336400"/>
            <a:ext cx="11097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Answers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0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0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Machine Learning</a:t>
            </a:r>
            <a:endParaRPr sz="3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9" name="Google Shape;409;p50"/>
          <p:cNvSpPr/>
          <p:nvPr/>
        </p:nvSpPr>
        <p:spPr>
          <a:xfrm>
            <a:off x="3108175" y="1798650"/>
            <a:ext cx="2594700" cy="154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Machine Learning</a:t>
            </a:r>
            <a:endParaRPr sz="2900"/>
          </a:p>
        </p:txBody>
      </p:sp>
      <p:cxnSp>
        <p:nvCxnSpPr>
          <p:cNvPr id="410" name="Google Shape;410;p50"/>
          <p:cNvCxnSpPr/>
          <p:nvPr/>
        </p:nvCxnSpPr>
        <p:spPr>
          <a:xfrm flipH="1" rot="10800000">
            <a:off x="1799325" y="2198325"/>
            <a:ext cx="1293300" cy="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50"/>
          <p:cNvCxnSpPr/>
          <p:nvPr/>
        </p:nvCxnSpPr>
        <p:spPr>
          <a:xfrm flipH="1" rot="10800000">
            <a:off x="1799325" y="2855875"/>
            <a:ext cx="1293300" cy="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2" name="Google Shape;412;p50"/>
          <p:cNvCxnSpPr/>
          <p:nvPr/>
        </p:nvCxnSpPr>
        <p:spPr>
          <a:xfrm flipH="1" rot="10800000">
            <a:off x="5702875" y="2563950"/>
            <a:ext cx="1293300" cy="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3" name="Google Shape;413;p50"/>
          <p:cNvSpPr txBox="1"/>
          <p:nvPr/>
        </p:nvSpPr>
        <p:spPr>
          <a:xfrm>
            <a:off x="811775" y="1976825"/>
            <a:ext cx="9720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</a:t>
            </a:r>
            <a:endParaRPr sz="1800"/>
          </a:p>
        </p:txBody>
      </p:sp>
      <p:sp>
        <p:nvSpPr>
          <p:cNvPr id="414" name="Google Shape;414;p50"/>
          <p:cNvSpPr txBox="1"/>
          <p:nvPr/>
        </p:nvSpPr>
        <p:spPr>
          <a:xfrm>
            <a:off x="720275" y="2618825"/>
            <a:ext cx="10635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Answers</a:t>
            </a:r>
            <a:endParaRPr sz="1800"/>
          </a:p>
        </p:txBody>
      </p:sp>
      <p:sp>
        <p:nvSpPr>
          <p:cNvPr id="415" name="Google Shape;415;p50"/>
          <p:cNvSpPr txBox="1"/>
          <p:nvPr/>
        </p:nvSpPr>
        <p:spPr>
          <a:xfrm>
            <a:off x="7072950" y="2336400"/>
            <a:ext cx="11097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Rules</a:t>
            </a:r>
            <a:endParaRPr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1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1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Which to choose?</a:t>
            </a:r>
            <a:endParaRPr sz="3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2" name="Google Shape;422;p51"/>
          <p:cNvSpPr txBox="1"/>
          <p:nvPr/>
        </p:nvSpPr>
        <p:spPr>
          <a:xfrm>
            <a:off x="872750" y="1126350"/>
            <a:ext cx="7710300" cy="3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It is all depend on the problem,</a:t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If the problem is solvable with traditional programming in a easy way, then go for it.</a:t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Otherwise try to solve it with machine learning.</a:t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Note</a:t>
            </a: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: ML </a:t>
            </a: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doesn't</a:t>
            </a: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 give accurate results, it utilize lot of computation power, takes time for training. </a:t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2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2"/>
          <p:cNvSpPr txBox="1"/>
          <p:nvPr>
            <p:ph idx="4294967295" type="ctrTitle"/>
          </p:nvPr>
        </p:nvSpPr>
        <p:spPr>
          <a:xfrm>
            <a:off x="685800" y="2264550"/>
            <a:ext cx="77724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Machine Learning</a:t>
            </a:r>
            <a:endParaRPr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7"/>
          <p:cNvSpPr txBox="1"/>
          <p:nvPr>
            <p:ph idx="4294967295" type="ctrTitle"/>
          </p:nvPr>
        </p:nvSpPr>
        <p:spPr>
          <a:xfrm>
            <a:off x="1061400" y="658850"/>
            <a:ext cx="7772400" cy="354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Note:</a:t>
            </a:r>
            <a:endParaRPr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b="0" lang="en" sz="36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Focus primarily on Data Structure and Algorithm, </a:t>
            </a:r>
            <a:r>
              <a:rPr b="0" lang="en" sz="36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because</a:t>
            </a:r>
            <a:r>
              <a:rPr b="0" lang="en" sz="36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0" sz="36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6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“DS and Algo important hai”</a:t>
            </a:r>
            <a:r>
              <a:rPr b="0" lang="en" sz="36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b="0" sz="36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t/>
            </a:r>
            <a:endParaRPr b="0" sz="36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b="0" lang="en" sz="36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ML is just a add-on skill, which you can do in your free time.</a:t>
            </a:r>
            <a:endParaRPr b="0" sz="36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3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Definition</a:t>
            </a:r>
            <a:endParaRPr sz="3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5" name="Google Shape;435;p53"/>
          <p:cNvSpPr txBox="1"/>
          <p:nvPr/>
        </p:nvSpPr>
        <p:spPr>
          <a:xfrm>
            <a:off x="1016700" y="1265050"/>
            <a:ext cx="7110600" cy="3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i="1" lang="en" sz="2400"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r>
              <a:rPr b="1" i="1" lang="en" sz="2400">
                <a:latin typeface="Proxima Nova"/>
                <a:ea typeface="Proxima Nova"/>
                <a:cs typeface="Proxima Nova"/>
                <a:sym typeface="Proxima Nova"/>
              </a:rPr>
              <a:t>Machine Learning</a:t>
            </a:r>
            <a:r>
              <a:rPr i="1" lang="en" sz="2400">
                <a:latin typeface="Proxima Nova"/>
                <a:ea typeface="Proxima Nova"/>
                <a:cs typeface="Proxima Nova"/>
                <a:sym typeface="Proxima Nova"/>
              </a:rPr>
              <a:t> is the field of study that gives computers the capability to learn without being explicitly programmed. ”</a:t>
            </a:r>
            <a:endParaRPr i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i="1" lang="en" sz="2400">
                <a:latin typeface="Proxima Nova"/>
                <a:ea typeface="Proxima Nova"/>
                <a:cs typeface="Proxima Nova"/>
                <a:sym typeface="Proxima Nova"/>
              </a:rPr>
              <a:t>“A computer program is said to learn from experience </a:t>
            </a:r>
            <a:r>
              <a:rPr b="1" i="1" lang="en" sz="2400"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i="1" lang="en" sz="2400">
                <a:latin typeface="Proxima Nova"/>
                <a:ea typeface="Proxima Nova"/>
                <a:cs typeface="Proxima Nova"/>
                <a:sym typeface="Proxima Nova"/>
              </a:rPr>
              <a:t> with respect to some class of tasks </a:t>
            </a:r>
            <a:r>
              <a:rPr b="1" i="1" lang="en" sz="2400"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i="1" lang="en" sz="2400">
                <a:latin typeface="Proxima Nova"/>
                <a:ea typeface="Proxima Nova"/>
                <a:cs typeface="Proxima Nova"/>
                <a:sym typeface="Proxima Nova"/>
              </a:rPr>
              <a:t> and performance measure </a:t>
            </a:r>
            <a:r>
              <a:rPr b="1" i="1" lang="en" sz="2400"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i="1" lang="en" sz="2400">
                <a:latin typeface="Proxima Nova"/>
                <a:ea typeface="Proxima Nova"/>
                <a:cs typeface="Proxima Nova"/>
                <a:sym typeface="Proxima Nova"/>
              </a:rPr>
              <a:t> if its performance at tasks in </a:t>
            </a:r>
            <a:r>
              <a:rPr b="1" i="1" lang="en" sz="2400"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i="1" lang="en" sz="2400">
                <a:latin typeface="Proxima Nova"/>
                <a:ea typeface="Proxima Nova"/>
                <a:cs typeface="Proxima Nova"/>
                <a:sym typeface="Proxima Nova"/>
              </a:rPr>
              <a:t>, as measured by </a:t>
            </a:r>
            <a:r>
              <a:rPr b="1" i="1" lang="en" sz="2400"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i="1" lang="en" sz="2400">
                <a:latin typeface="Proxima Nova"/>
                <a:ea typeface="Proxima Nova"/>
                <a:cs typeface="Proxima Nova"/>
                <a:sym typeface="Proxima Nova"/>
              </a:rPr>
              <a:t>, improves with experience </a:t>
            </a:r>
            <a:r>
              <a:rPr b="1" i="1" lang="en" sz="2400"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i="1" lang="en" sz="2400">
                <a:latin typeface="Proxima Nova"/>
                <a:ea typeface="Proxima Nova"/>
                <a:cs typeface="Proxima Nova"/>
                <a:sym typeface="Proxima Nova"/>
              </a:rPr>
              <a:t>”</a:t>
            </a:r>
            <a:endParaRPr i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4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54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Types of ML Algorithms</a:t>
            </a:r>
            <a:endParaRPr sz="3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2" name="Google Shape;442;p54"/>
          <p:cNvSpPr txBox="1"/>
          <p:nvPr/>
        </p:nvSpPr>
        <p:spPr>
          <a:xfrm>
            <a:off x="1016700" y="1376875"/>
            <a:ext cx="7110600" cy="3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i="1" lang="en" sz="2400">
                <a:latin typeface="Proxima Nova"/>
                <a:ea typeface="Proxima Nova"/>
                <a:cs typeface="Proxima Nova"/>
                <a:sym typeface="Proxima Nova"/>
              </a:rPr>
              <a:t>Supervised</a:t>
            </a:r>
            <a:endParaRPr i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i="1" lang="en" sz="2400">
                <a:latin typeface="Proxima Nova"/>
                <a:ea typeface="Proxima Nova"/>
                <a:cs typeface="Proxima Nova"/>
                <a:sym typeface="Proxima Nova"/>
              </a:rPr>
              <a:t>Unsupervised</a:t>
            </a:r>
            <a:endParaRPr i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i="1" lang="en" sz="2400">
                <a:latin typeface="Proxima Nova"/>
                <a:ea typeface="Proxima Nova"/>
                <a:cs typeface="Proxima Nova"/>
                <a:sym typeface="Proxima Nova"/>
              </a:rPr>
              <a:t>Semi-Supervised</a:t>
            </a:r>
            <a:endParaRPr i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5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5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Supervised </a:t>
            </a:r>
            <a:r>
              <a:rPr lang="en" sz="3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Algorithms</a:t>
            </a:r>
            <a:endParaRPr sz="3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9" name="Google Shape;4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350" y="947675"/>
            <a:ext cx="6011288" cy="39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6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6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Unsupervised Algorithms</a:t>
            </a:r>
            <a:endParaRPr sz="3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6" name="Google Shape;4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825" y="1158875"/>
            <a:ext cx="6323776" cy="373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7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7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Semi-S</a:t>
            </a:r>
            <a:r>
              <a:rPr lang="en" sz="3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upervised Algorithms</a:t>
            </a:r>
            <a:endParaRPr sz="3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3" name="Google Shape;46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850" y="1158875"/>
            <a:ext cx="7391200" cy="38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8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8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Regression : </a:t>
            </a:r>
            <a:r>
              <a:rPr lang="en" sz="3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Supervised Algorithm Example</a:t>
            </a:r>
            <a:endParaRPr sz="30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0" name="Google Shape;4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750" y="1105800"/>
            <a:ext cx="3923250" cy="2931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1" name="Google Shape;471;p58"/>
          <p:cNvGraphicFramePr/>
          <p:nvPr/>
        </p:nvGraphicFramePr>
        <p:xfrm>
          <a:off x="533425" y="115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{B92EBED7-30C0-41EA-8DA3-8A55AF80D60C}</a:tableStyleId>
              </a:tblPr>
              <a:tblGrid>
                <a:gridCol w="1949950"/>
                <a:gridCol w="1949950"/>
              </a:tblGrid>
              <a:tr h="65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Surface Area</a:t>
                      </a:r>
                      <a:endParaRPr b="1" sz="1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(Sq. Feet)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Price</a:t>
                      </a:r>
                      <a:endParaRPr b="1" sz="1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(Lakhs)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47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35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7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150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50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7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160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55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7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900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100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7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57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20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72" name="Google Shape;472;p58"/>
          <p:cNvGraphicFramePr/>
          <p:nvPr/>
        </p:nvGraphicFramePr>
        <p:xfrm>
          <a:off x="533425" y="424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{B92EBED7-30C0-41EA-8DA3-8A55AF80D60C}</a:tableStyleId>
              </a:tblPr>
              <a:tblGrid>
                <a:gridCol w="1949950"/>
                <a:gridCol w="1949950"/>
              </a:tblGrid>
              <a:tr h="20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73" name="Google Shape;473;p58"/>
          <p:cNvSpPr txBox="1"/>
          <p:nvPr/>
        </p:nvSpPr>
        <p:spPr>
          <a:xfrm rot="-5400000">
            <a:off x="4698900" y="2243200"/>
            <a:ext cx="72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Price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4" name="Google Shape;474;p58"/>
          <p:cNvSpPr txBox="1"/>
          <p:nvPr/>
        </p:nvSpPr>
        <p:spPr>
          <a:xfrm>
            <a:off x="6587950" y="3858275"/>
            <a:ext cx="233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Surface Area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9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9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Regression : Supervised Algorithm Example</a:t>
            </a:r>
            <a:endParaRPr sz="30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1" name="Google Shape;48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940" y="1105800"/>
            <a:ext cx="4488060" cy="337534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9"/>
          <p:cNvSpPr txBox="1"/>
          <p:nvPr/>
        </p:nvSpPr>
        <p:spPr>
          <a:xfrm rot="-5400000">
            <a:off x="4056375" y="2416458"/>
            <a:ext cx="829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Price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3" name="Google Shape;483;p59"/>
          <p:cNvSpPr txBox="1"/>
          <p:nvPr/>
        </p:nvSpPr>
        <p:spPr>
          <a:xfrm>
            <a:off x="6219969" y="4274582"/>
            <a:ext cx="26721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Surface Area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4" name="Google Shape;484;p59"/>
          <p:cNvSpPr/>
          <p:nvPr/>
        </p:nvSpPr>
        <p:spPr>
          <a:xfrm>
            <a:off x="1384030" y="1237000"/>
            <a:ext cx="1603500" cy="150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Function1</a:t>
            </a:r>
            <a:endParaRPr sz="1800"/>
          </a:p>
        </p:txBody>
      </p:sp>
      <p:cxnSp>
        <p:nvCxnSpPr>
          <p:cNvPr id="485" name="Google Shape;485;p59"/>
          <p:cNvCxnSpPr/>
          <p:nvPr/>
        </p:nvCxnSpPr>
        <p:spPr>
          <a:xfrm flipH="1" rot="10800000">
            <a:off x="2987321" y="1966995"/>
            <a:ext cx="10542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6" name="Google Shape;486;p59"/>
          <p:cNvSpPr txBox="1"/>
          <p:nvPr/>
        </p:nvSpPr>
        <p:spPr>
          <a:xfrm>
            <a:off x="412075" y="2110905"/>
            <a:ext cx="1152900" cy="12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Input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87" name="Google Shape;487;p59"/>
          <p:cNvSpPr txBox="1"/>
          <p:nvPr/>
        </p:nvSpPr>
        <p:spPr>
          <a:xfrm>
            <a:off x="2987321" y="2110907"/>
            <a:ext cx="12990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(-∞, +∞)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488" name="Google Shape;488;p59"/>
          <p:cNvCxnSpPr/>
          <p:nvPr/>
        </p:nvCxnSpPr>
        <p:spPr>
          <a:xfrm>
            <a:off x="613778" y="1968872"/>
            <a:ext cx="8097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9" name="Google Shape;489;p59"/>
          <p:cNvCxnSpPr/>
          <p:nvPr/>
        </p:nvCxnSpPr>
        <p:spPr>
          <a:xfrm flipH="1" rot="10800000">
            <a:off x="5180775" y="1540475"/>
            <a:ext cx="3640200" cy="2397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0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60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29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Clustering : Uns</a:t>
            </a:r>
            <a:r>
              <a:rPr lang="en" sz="29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upervised Algorithm Example</a:t>
            </a:r>
            <a:endParaRPr sz="29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6" name="Google Shape;49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263" y="1006475"/>
            <a:ext cx="7019575" cy="406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1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61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29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Clustering : Unsupervised Algorithm Example</a:t>
            </a:r>
            <a:endParaRPr sz="29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3" name="Google Shape;50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813" y="1134025"/>
            <a:ext cx="6224366" cy="400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2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62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Which kind of problem can be solved by</a:t>
            </a: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 Machine Learning?</a:t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0" name="Google Shape;510;p62"/>
          <p:cNvSpPr txBox="1"/>
          <p:nvPr/>
        </p:nvSpPr>
        <p:spPr>
          <a:xfrm>
            <a:off x="1049725" y="1312550"/>
            <a:ext cx="6423300" cy="3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Historical data exists in a huge amount.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A pattern exists in the data.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Extremely hard to pin down a solution mathematica</a:t>
            </a:r>
            <a:r>
              <a:rPr lang="en" sz="2400"/>
              <a:t>lly.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000" y="0"/>
            <a:ext cx="4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3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63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4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Career in Machine Learning</a:t>
            </a:r>
            <a:endParaRPr sz="40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7" name="Google Shape;517;p63"/>
          <p:cNvSpPr txBox="1"/>
          <p:nvPr/>
        </p:nvSpPr>
        <p:spPr>
          <a:xfrm>
            <a:off x="845850" y="1200150"/>
            <a:ext cx="82983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All the companies are shifting to machine learning, and hence there is a very high demand for machine learning experts in the industry.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200"/>
              <a:buFont typeface="Proxima Nova"/>
              <a:buChar char="●"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The entry level average salary in India is : </a:t>
            </a: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Rs.</a:t>
            </a: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9.5 Lakhs </a:t>
            </a: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per year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(For Machine Learning Engineer role)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As experience in the field increases, </a:t>
            </a:r>
            <a:r>
              <a:rPr lang="en" sz="2200">
                <a:solidFill>
                  <a:srgbClr val="3031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the salary package also increases and can range somewhere </a:t>
            </a:r>
            <a:endParaRPr sz="2200">
              <a:solidFill>
                <a:srgbClr val="3031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031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Rs. 15 Lakhs– 50 Lakhs</a:t>
            </a:r>
            <a:r>
              <a:rPr lang="en" sz="2200">
                <a:solidFill>
                  <a:srgbClr val="3031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per year.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4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64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4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Prerequisites</a:t>
            </a:r>
            <a:endParaRPr sz="40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4" name="Google Shape;524;p64"/>
          <p:cNvSpPr txBox="1"/>
          <p:nvPr/>
        </p:nvSpPr>
        <p:spPr>
          <a:xfrm>
            <a:off x="972400" y="1105250"/>
            <a:ext cx="7283100" cy="3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Linear Algebra - Most Important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Probability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Statistics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Calculus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5" name="Google Shape;525;p64"/>
          <p:cNvSpPr txBox="1"/>
          <p:nvPr/>
        </p:nvSpPr>
        <p:spPr>
          <a:xfrm>
            <a:off x="1275550" y="2925325"/>
            <a:ext cx="6676800" cy="11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Proxima Nova"/>
                <a:ea typeface="Proxima Nova"/>
                <a:cs typeface="Proxima Nova"/>
                <a:sym typeface="Proxima Nova"/>
              </a:rPr>
              <a:t>Note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Have only general knowledge of above topics for beginners, which is generally covered in schools.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But for advance ML, you must know this topic at deeper level.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ML is the mathematics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26" name="Google Shape;526;p64"/>
          <p:cNvCxnSpPr/>
          <p:nvPr/>
        </p:nvCxnSpPr>
        <p:spPr>
          <a:xfrm>
            <a:off x="1308600" y="2982525"/>
            <a:ext cx="3303600" cy="1190400"/>
          </a:xfrm>
          <a:prstGeom prst="bentConnector3">
            <a:avLst>
              <a:gd fmla="val 1927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64"/>
          <p:cNvCxnSpPr/>
          <p:nvPr/>
        </p:nvCxnSpPr>
        <p:spPr>
          <a:xfrm>
            <a:off x="1286275" y="2989975"/>
            <a:ext cx="3348000" cy="1182900"/>
          </a:xfrm>
          <a:prstGeom prst="bentConnector3">
            <a:avLst>
              <a:gd fmla="val 44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64"/>
          <p:cNvSpPr txBox="1"/>
          <p:nvPr/>
        </p:nvSpPr>
        <p:spPr>
          <a:xfrm>
            <a:off x="661325" y="4507775"/>
            <a:ext cx="87132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 u="sng">
                <a:latin typeface="Proxima Nova"/>
                <a:ea typeface="Proxima Nova"/>
                <a:cs typeface="Proxima Nova"/>
                <a:sym typeface="Proxima Nova"/>
              </a:rPr>
              <a:t>So, for beginners you don’t need to study maths, because you already know it.</a:t>
            </a:r>
            <a:endParaRPr b="1" i="1" sz="1800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5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4" name="Google Shape;53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625" y="26500"/>
            <a:ext cx="5158973" cy="50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6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66"/>
          <p:cNvSpPr txBox="1"/>
          <p:nvPr>
            <p:ph idx="4294967295" type="ctrTitle"/>
          </p:nvPr>
        </p:nvSpPr>
        <p:spPr>
          <a:xfrm>
            <a:off x="394200" y="0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4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Roadmap</a:t>
            </a:r>
            <a:endParaRPr sz="40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1" name="Google Shape;541;p66"/>
          <p:cNvSpPr txBox="1"/>
          <p:nvPr/>
        </p:nvSpPr>
        <p:spPr>
          <a:xfrm>
            <a:off x="1021500" y="788400"/>
            <a:ext cx="7772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Stanford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’s Machine Learning Course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2" name="Google Shape;54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213" y="1373725"/>
            <a:ext cx="5321575" cy="376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7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67"/>
          <p:cNvSpPr txBox="1"/>
          <p:nvPr>
            <p:ph idx="4294967295" type="ctrTitle"/>
          </p:nvPr>
        </p:nvSpPr>
        <p:spPr>
          <a:xfrm>
            <a:off x="394200" y="0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4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Roadmap </a:t>
            </a:r>
            <a:r>
              <a:rPr b="0" lang="en" sz="4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(Cont.)</a:t>
            </a:r>
            <a:endParaRPr b="0" sz="40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9" name="Google Shape;549;p67"/>
          <p:cNvSpPr txBox="1"/>
          <p:nvPr/>
        </p:nvSpPr>
        <p:spPr>
          <a:xfrm>
            <a:off x="959375" y="844800"/>
            <a:ext cx="77724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2.  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Now, Install Anaconda.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0" name="Google Shape;55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413" y="1911675"/>
            <a:ext cx="1855528" cy="7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444" y="2497238"/>
            <a:ext cx="1169875" cy="11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8042" y="2714650"/>
            <a:ext cx="1365351" cy="7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9442" y="3449675"/>
            <a:ext cx="2517461" cy="735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7"/>
          <p:cNvSpPr/>
          <p:nvPr/>
        </p:nvSpPr>
        <p:spPr>
          <a:xfrm>
            <a:off x="936611" y="1517084"/>
            <a:ext cx="3067325" cy="3064450"/>
          </a:xfrm>
          <a:custGeom>
            <a:rect b="b" l="l" r="r" t="t"/>
            <a:pathLst>
              <a:path extrusionOk="0" h="122578" w="122693">
                <a:moveTo>
                  <a:pt x="12729" y="14854"/>
                </a:moveTo>
                <a:cubicBezTo>
                  <a:pt x="1465" y="32993"/>
                  <a:pt x="-7232" y="94036"/>
                  <a:pt x="8753" y="110270"/>
                </a:cubicBezTo>
                <a:cubicBezTo>
                  <a:pt x="24738" y="126504"/>
                  <a:pt x="90337" y="126173"/>
                  <a:pt x="108641" y="112258"/>
                </a:cubicBezTo>
                <a:cubicBezTo>
                  <a:pt x="126946" y="98343"/>
                  <a:pt x="123964" y="45251"/>
                  <a:pt x="118580" y="26781"/>
                </a:cubicBezTo>
                <a:cubicBezTo>
                  <a:pt x="113196" y="8311"/>
                  <a:pt x="93981" y="3425"/>
                  <a:pt x="76339" y="1437"/>
                </a:cubicBezTo>
                <a:cubicBezTo>
                  <a:pt x="58697" y="-551"/>
                  <a:pt x="23993" y="-3285"/>
                  <a:pt x="12729" y="14854"/>
                </a:cubicBez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5" name="Google Shape;555;p67"/>
          <p:cNvSpPr txBox="1"/>
          <p:nvPr/>
        </p:nvSpPr>
        <p:spPr>
          <a:xfrm>
            <a:off x="1453600" y="4124750"/>
            <a:ext cx="22233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...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56" name="Google Shape;556;p67"/>
          <p:cNvSpPr/>
          <p:nvPr/>
        </p:nvSpPr>
        <p:spPr>
          <a:xfrm>
            <a:off x="4145850" y="2497250"/>
            <a:ext cx="1788900" cy="63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76674" y="1911663"/>
            <a:ext cx="3067325" cy="153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8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68"/>
          <p:cNvSpPr txBox="1"/>
          <p:nvPr>
            <p:ph idx="4294967295" type="ctrTitle"/>
          </p:nvPr>
        </p:nvSpPr>
        <p:spPr>
          <a:xfrm>
            <a:off x="394200" y="0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4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Roadmap </a:t>
            </a:r>
            <a:r>
              <a:rPr b="0" lang="en" sz="4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(Cont.)</a:t>
            </a:r>
            <a:endParaRPr b="0" sz="40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4" name="Google Shape;564;p68"/>
          <p:cNvSpPr txBox="1"/>
          <p:nvPr/>
        </p:nvSpPr>
        <p:spPr>
          <a:xfrm>
            <a:off x="959375" y="844800"/>
            <a:ext cx="77724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Have a overview of Jupyter-Notebook</a:t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5" name="Google Shape;56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500" y="1356713"/>
            <a:ext cx="1177550" cy="11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8"/>
          <p:cNvSpPr/>
          <p:nvPr/>
        </p:nvSpPr>
        <p:spPr>
          <a:xfrm>
            <a:off x="1413175" y="2580275"/>
            <a:ext cx="394200" cy="4668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987" y="3385800"/>
            <a:ext cx="2010577" cy="1116276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8"/>
          <p:cNvSpPr/>
          <p:nvPr/>
        </p:nvSpPr>
        <p:spPr>
          <a:xfrm>
            <a:off x="2692250" y="2550738"/>
            <a:ext cx="1788900" cy="63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9" name="Google Shape;56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4125" y="1434325"/>
            <a:ext cx="4509875" cy="33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8"/>
          <p:cNvSpPr txBox="1"/>
          <p:nvPr/>
        </p:nvSpPr>
        <p:spPr>
          <a:xfrm>
            <a:off x="887676" y="2248650"/>
            <a:ext cx="15897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Documentation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1" name="Google Shape;571;p68"/>
          <p:cNvSpPr txBox="1"/>
          <p:nvPr/>
        </p:nvSpPr>
        <p:spPr>
          <a:xfrm>
            <a:off x="815426" y="4468700"/>
            <a:ext cx="15897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Code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9"/>
          <p:cNvSpPr txBox="1"/>
          <p:nvPr/>
        </p:nvSpPr>
        <p:spPr>
          <a:xfrm>
            <a:off x="1033925" y="1211250"/>
            <a:ext cx="7772400" cy="3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.  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IBM’s </a:t>
            </a:r>
            <a:r>
              <a:rPr lang="en" sz="240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Machine Learning with Python course.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.  </a:t>
            </a:r>
            <a:r>
              <a:rPr lang="en" sz="24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Learn libraries more comprehensively.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5. University of Washington’s Machine Learning Specialization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7" name="Google Shape;577;p69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69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4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Roadmap </a:t>
            </a:r>
            <a:r>
              <a:rPr b="0" lang="en" sz="4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(Cont.)</a:t>
            </a:r>
            <a:endParaRPr b="0" sz="40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79" name="Google Shape;57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831" y="2479360"/>
            <a:ext cx="1447607" cy="54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9797" y="2317462"/>
            <a:ext cx="912688" cy="87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4711" y="2479357"/>
            <a:ext cx="1065189" cy="54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0671" y="2479360"/>
            <a:ext cx="1964018" cy="547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0"/>
          <p:cNvSpPr txBox="1"/>
          <p:nvPr/>
        </p:nvSpPr>
        <p:spPr>
          <a:xfrm>
            <a:off x="1033925" y="1211250"/>
            <a:ext cx="7772400" cy="3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. Solve Getting-Started problems on Kaggle.  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8" name="Google Shape;588;p70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70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4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Roadmap </a:t>
            </a:r>
            <a:r>
              <a:rPr b="0" lang="en" sz="4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(Cont.)</a:t>
            </a:r>
            <a:endParaRPr b="0" sz="40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90" name="Google Shape;59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663" y="1801975"/>
            <a:ext cx="7016776" cy="15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675" y="3676275"/>
            <a:ext cx="7016776" cy="1101671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70"/>
          <p:cNvSpPr txBox="1"/>
          <p:nvPr/>
        </p:nvSpPr>
        <p:spPr>
          <a:xfrm>
            <a:off x="6621950" y="2385400"/>
            <a:ext cx="71562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1"/>
          <p:cNvSpPr txBox="1"/>
          <p:nvPr/>
        </p:nvSpPr>
        <p:spPr>
          <a:xfrm>
            <a:off x="1033925" y="1211250"/>
            <a:ext cx="7772400" cy="3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. Now select your own problem.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8" name="Google Shape;598;p71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71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4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Roadmap </a:t>
            </a:r>
            <a:r>
              <a:rPr b="0" lang="en" sz="4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(Cont.)</a:t>
            </a:r>
            <a:endParaRPr b="0" sz="40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0" name="Google Shape;600;p71"/>
          <p:cNvSpPr txBox="1"/>
          <p:nvPr/>
        </p:nvSpPr>
        <p:spPr>
          <a:xfrm>
            <a:off x="6621950" y="2385400"/>
            <a:ext cx="71562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601" name="Google Shape;6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550" y="2332250"/>
            <a:ext cx="3429824" cy="13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875" y="2404050"/>
            <a:ext cx="365760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2"/>
          <p:cNvSpPr txBox="1"/>
          <p:nvPr/>
        </p:nvSpPr>
        <p:spPr>
          <a:xfrm>
            <a:off x="1033925" y="1211250"/>
            <a:ext cx="7772400" cy="3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1. deeplearning.ai’s Deep Learning Specialization.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2. </a:t>
            </a:r>
            <a:r>
              <a:rPr lang="en" sz="24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fast.ai’s Practical Deep Learning for Coders.</a:t>
            </a:r>
            <a:endParaRPr sz="24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3. Learn libraries for deep learning.</a:t>
            </a:r>
            <a:endParaRPr sz="24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8" name="Google Shape;608;p72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72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4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Roadmap </a:t>
            </a:r>
            <a:r>
              <a:rPr b="0" lang="en" sz="4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for Deep Learning</a:t>
            </a:r>
            <a:endParaRPr b="0" sz="40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10" name="Google Shape;61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845" y="3183025"/>
            <a:ext cx="2176299" cy="6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6525" y="2522076"/>
            <a:ext cx="3847476" cy="18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1724" y="3268475"/>
            <a:ext cx="3155603" cy="6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027" y="0"/>
            <a:ext cx="519193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3"/>
          <p:cNvSpPr txBox="1"/>
          <p:nvPr/>
        </p:nvSpPr>
        <p:spPr>
          <a:xfrm>
            <a:off x="1033925" y="1211250"/>
            <a:ext cx="7772400" cy="3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4. 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Solve Getting-Started problem on Kaggle.</a:t>
            </a:r>
            <a:endParaRPr sz="24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8" name="Google Shape;618;p73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73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4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Roadmap </a:t>
            </a:r>
            <a:r>
              <a:rPr b="0" lang="en" sz="4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for Deep Learning</a:t>
            </a:r>
            <a:endParaRPr b="0" sz="40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0" name="Google Shape;62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75" y="2163224"/>
            <a:ext cx="8214275" cy="18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4"/>
          <p:cNvSpPr txBox="1"/>
          <p:nvPr/>
        </p:nvSpPr>
        <p:spPr>
          <a:xfrm>
            <a:off x="1033925" y="1211250"/>
            <a:ext cx="7772400" cy="3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. Now select your own problem.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6" name="Google Shape;626;p74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74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4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Roadmap </a:t>
            </a:r>
            <a:r>
              <a:rPr b="0" lang="en" sz="4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for Deep Learning</a:t>
            </a:r>
            <a:endParaRPr sz="40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8" name="Google Shape;628;p74"/>
          <p:cNvSpPr txBox="1"/>
          <p:nvPr/>
        </p:nvSpPr>
        <p:spPr>
          <a:xfrm>
            <a:off x="6621950" y="2385400"/>
            <a:ext cx="71562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629" name="Google Shape;62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550" y="2332250"/>
            <a:ext cx="3429824" cy="13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875" y="2404050"/>
            <a:ext cx="365760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5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6" name="Google Shape;63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039" y="0"/>
            <a:ext cx="451213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6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76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4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Libraries for Machine Learning</a:t>
            </a:r>
            <a:endParaRPr sz="40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3" name="Google Shape;643;p76"/>
          <p:cNvSpPr txBox="1"/>
          <p:nvPr/>
        </p:nvSpPr>
        <p:spPr>
          <a:xfrm>
            <a:off x="1033925" y="1211250"/>
            <a:ext cx="6528900" cy="3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Numpy - Most Important</a:t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Pandas</a:t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Matplotlib</a:t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Sklearn</a:t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Tensorflow</a:t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Pytorch</a:t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7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77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4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Numpy</a:t>
            </a:r>
            <a:endParaRPr sz="40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50" name="Google Shape;65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00" y="1655850"/>
            <a:ext cx="8485600" cy="2236416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77"/>
          <p:cNvSpPr txBox="1"/>
          <p:nvPr/>
        </p:nvSpPr>
        <p:spPr>
          <a:xfrm>
            <a:off x="770275" y="4186850"/>
            <a:ext cx="8373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For Linear Algebric operations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8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78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4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Pandas</a:t>
            </a:r>
            <a:endParaRPr sz="40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58" name="Google Shape;65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00" y="1867026"/>
            <a:ext cx="8749801" cy="19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9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79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4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Matplotlib</a:t>
            </a:r>
            <a:endParaRPr sz="40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65" name="Google Shape;66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650" y="810525"/>
            <a:ext cx="4882600" cy="433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0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80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4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Sklearn</a:t>
            </a:r>
            <a:endParaRPr sz="40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72" name="Google Shape;67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1000" y="2279575"/>
            <a:ext cx="2497251" cy="134435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80"/>
          <p:cNvSpPr/>
          <p:nvPr/>
        </p:nvSpPr>
        <p:spPr>
          <a:xfrm>
            <a:off x="1071475" y="1085975"/>
            <a:ext cx="1117200" cy="63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Function1</a:t>
            </a:r>
            <a:endParaRPr/>
          </a:p>
        </p:txBody>
      </p:sp>
      <p:sp>
        <p:nvSpPr>
          <p:cNvPr id="674" name="Google Shape;674;p80"/>
          <p:cNvSpPr/>
          <p:nvPr/>
        </p:nvSpPr>
        <p:spPr>
          <a:xfrm>
            <a:off x="1243800" y="2243350"/>
            <a:ext cx="1117200" cy="63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2</a:t>
            </a:r>
            <a:endParaRPr/>
          </a:p>
        </p:txBody>
      </p:sp>
      <p:cxnSp>
        <p:nvCxnSpPr>
          <p:cNvPr id="675" name="Google Shape;675;p80"/>
          <p:cNvCxnSpPr/>
          <p:nvPr/>
        </p:nvCxnSpPr>
        <p:spPr>
          <a:xfrm flipH="1" rot="10800000">
            <a:off x="2188675" y="1394600"/>
            <a:ext cx="7347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6" name="Google Shape;676;p80"/>
          <p:cNvSpPr txBox="1"/>
          <p:nvPr/>
        </p:nvSpPr>
        <p:spPr>
          <a:xfrm>
            <a:off x="394200" y="1455375"/>
            <a:ext cx="803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Input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77" name="Google Shape;677;p80"/>
          <p:cNvSpPr txBox="1"/>
          <p:nvPr/>
        </p:nvSpPr>
        <p:spPr>
          <a:xfrm>
            <a:off x="2072650" y="1458675"/>
            <a:ext cx="1332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(-∞, +∞)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678" name="Google Shape;678;p80"/>
          <p:cNvCxnSpPr/>
          <p:nvPr/>
        </p:nvCxnSpPr>
        <p:spPr>
          <a:xfrm flipH="1" rot="10800000">
            <a:off x="517475" y="2551975"/>
            <a:ext cx="7347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9" name="Google Shape;679;p80"/>
          <p:cNvCxnSpPr/>
          <p:nvPr/>
        </p:nvCxnSpPr>
        <p:spPr>
          <a:xfrm flipH="1" rot="10800000">
            <a:off x="2382575" y="2552075"/>
            <a:ext cx="7347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0" name="Google Shape;680;p80"/>
          <p:cNvSpPr txBox="1"/>
          <p:nvPr/>
        </p:nvSpPr>
        <p:spPr>
          <a:xfrm>
            <a:off x="473500" y="2616050"/>
            <a:ext cx="803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Input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81" name="Google Shape;681;p80"/>
          <p:cNvSpPr txBox="1"/>
          <p:nvPr/>
        </p:nvSpPr>
        <p:spPr>
          <a:xfrm>
            <a:off x="2358175" y="2578550"/>
            <a:ext cx="9006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{ C1,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 C2,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  … }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682" name="Google Shape;682;p80"/>
          <p:cNvCxnSpPr/>
          <p:nvPr/>
        </p:nvCxnSpPr>
        <p:spPr>
          <a:xfrm>
            <a:off x="534750" y="1395338"/>
            <a:ext cx="5643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83" name="Google Shape;68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667" y="3400726"/>
            <a:ext cx="1449907" cy="9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80"/>
          <p:cNvSpPr txBox="1"/>
          <p:nvPr/>
        </p:nvSpPr>
        <p:spPr>
          <a:xfrm>
            <a:off x="845850" y="4254550"/>
            <a:ext cx="1699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Universal Function</a:t>
            </a:r>
            <a:endParaRPr/>
          </a:p>
        </p:txBody>
      </p:sp>
      <p:sp>
        <p:nvSpPr>
          <p:cNvPr id="685" name="Google Shape;685;p80"/>
          <p:cNvSpPr txBox="1"/>
          <p:nvPr/>
        </p:nvSpPr>
        <p:spPr>
          <a:xfrm>
            <a:off x="1053750" y="4528750"/>
            <a:ext cx="12834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ource Code Pro"/>
                <a:ea typeface="Source Code Pro"/>
                <a:cs typeface="Source Code Pro"/>
                <a:sym typeface="Source Code Pro"/>
              </a:rPr>
              <a:t>...</a:t>
            </a:r>
            <a:endParaRPr sz="3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86" name="Google Shape;686;p80"/>
          <p:cNvSpPr/>
          <p:nvPr/>
        </p:nvSpPr>
        <p:spPr>
          <a:xfrm>
            <a:off x="3018950" y="1013325"/>
            <a:ext cx="2497200" cy="3985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1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81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4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Keras</a:t>
            </a:r>
            <a:endParaRPr sz="40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93" name="Google Shape;69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191" y="852776"/>
            <a:ext cx="7389617" cy="42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2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82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4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Tensorflow and Pytorch</a:t>
            </a:r>
            <a:endParaRPr sz="40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00" name="Google Shape;70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900" y="956650"/>
            <a:ext cx="4153076" cy="41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0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History of Machine Learning</a:t>
            </a:r>
            <a:endParaRPr sz="3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" name="Google Shape;98;p20"/>
          <p:cNvSpPr txBox="1"/>
          <p:nvPr/>
        </p:nvSpPr>
        <p:spPr>
          <a:xfrm>
            <a:off x="505500" y="1168775"/>
            <a:ext cx="8638500" cy="3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000"/>
              <a:buFont typeface="Proxima Nova"/>
              <a:buChar char="●"/>
            </a:pPr>
            <a:r>
              <a:rPr b="1" lang="en" sz="2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1952 </a:t>
            </a:r>
            <a:r>
              <a:rPr lang="en" sz="2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- Arthur Samuel wrote the first ML program that taught computer to play game of checkers all by itself.</a:t>
            </a:r>
            <a:endParaRPr sz="20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000"/>
              <a:buFont typeface="Proxima Nova"/>
              <a:buChar char="●"/>
            </a:pPr>
            <a:r>
              <a:rPr b="1" lang="en" sz="2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1959</a:t>
            </a:r>
            <a:r>
              <a:rPr lang="en" sz="2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 - Machines learned to make phone calls clearer.</a:t>
            </a:r>
            <a:endParaRPr sz="20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000"/>
              <a:buFont typeface="Proxima Nova"/>
              <a:buChar char="●"/>
            </a:pPr>
            <a:r>
              <a:rPr b="1" lang="en" sz="2000">
                <a:solidFill>
                  <a:srgbClr val="231F1F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1985</a:t>
            </a:r>
            <a:r>
              <a:rPr lang="en" sz="2000">
                <a:solidFill>
                  <a:srgbClr val="231F1F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- Machines learned to pronounce new words.</a:t>
            </a:r>
            <a:endParaRPr sz="2000">
              <a:solidFill>
                <a:srgbClr val="231F1F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●"/>
            </a:pPr>
            <a:r>
              <a:rPr b="1" lang="en" sz="20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1997 </a:t>
            </a:r>
            <a:r>
              <a:rPr lang="en" sz="20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- Deep blue intelligent computer won the chess game against the chess champion Garry Kasparov.</a:t>
            </a:r>
            <a:endParaRPr sz="20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000"/>
              <a:buFont typeface="Proxima Nova"/>
              <a:buChar char="●"/>
            </a:pPr>
            <a:r>
              <a:rPr b="1" lang="en" sz="2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2006 </a:t>
            </a:r>
            <a:r>
              <a:rPr lang="en" sz="2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- Geoffrey Hinton named neural network research as deep learning.</a:t>
            </a:r>
            <a:endParaRPr sz="20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000"/>
              <a:buFont typeface="Proxima Nova"/>
              <a:buChar char="●"/>
            </a:pPr>
            <a:r>
              <a:rPr b="1" lang="en" sz="2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2016 </a:t>
            </a:r>
            <a:r>
              <a:rPr lang="en" sz="2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- AlphaGo beat the world’s champion at Go game.</a:t>
            </a:r>
            <a:endParaRPr sz="20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000"/>
              <a:buFont typeface="Proxima Nova"/>
              <a:buChar char="●"/>
            </a:pPr>
            <a:r>
              <a:rPr b="1" lang="en" sz="2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...</a:t>
            </a:r>
            <a:endParaRPr b="1" sz="20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4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84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4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Future Plans !!!!!!!</a:t>
            </a:r>
            <a:endParaRPr sz="40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2" name="Google Shape;712;p84"/>
          <p:cNvSpPr txBox="1"/>
          <p:nvPr/>
        </p:nvSpPr>
        <p:spPr>
          <a:xfrm>
            <a:off x="720600" y="2049950"/>
            <a:ext cx="74418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Proxima Nova"/>
                <a:ea typeface="Proxima Nova"/>
                <a:cs typeface="Proxima Nova"/>
                <a:sym typeface="Proxima Nova"/>
              </a:rPr>
              <a:t>Series of workshops on Machine Learning starting from Python to Deep Learning.</a:t>
            </a:r>
            <a:endParaRPr b="1"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275" y="347875"/>
            <a:ext cx="7330075" cy="43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2"/>
          <p:cNvSpPr txBox="1"/>
          <p:nvPr>
            <p:ph idx="4294967295" type="ctrTitle"/>
          </p:nvPr>
        </p:nvSpPr>
        <p:spPr>
          <a:xfrm>
            <a:off x="845850" y="161675"/>
            <a:ext cx="77724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3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Why machine learning is trending now?</a:t>
            </a:r>
            <a:endParaRPr sz="33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" name="Google Shape;111;p22"/>
          <p:cNvSpPr txBox="1"/>
          <p:nvPr/>
        </p:nvSpPr>
        <p:spPr>
          <a:xfrm>
            <a:off x="1107900" y="1868650"/>
            <a:ext cx="7248300" cy="3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3000"/>
              <a:buFont typeface="Proxima Nova"/>
              <a:buChar char="●"/>
            </a:pPr>
            <a:r>
              <a:rPr lang="en" sz="3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Abundant data </a:t>
            </a:r>
            <a:endParaRPr sz="30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3000"/>
              <a:buFont typeface="Proxima Nova"/>
              <a:buChar char="●"/>
            </a:pPr>
            <a:r>
              <a:rPr lang="en" sz="3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Abundant Computation - Nvidia</a:t>
            </a:r>
            <a:endParaRPr sz="30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...</a:t>
            </a:r>
            <a:endParaRPr sz="30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